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88990-B043-41B1-8E65-20253C144F22}" v="70" dt="2022-10-12T13:45:25.178"/>
    <p1510:client id="{D404FAA2-8C48-69D8-2471-532ED883F179}" v="6" dt="2022-10-12T17:19:15.719"/>
    <p1510:client id="{DC82CA9F-B710-4864-9005-EE16EF85E3A3}" v="1551" dt="2022-10-12T18:25:33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69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odrý abstraktní vzor vodových barev na bílém pozadí">
            <a:extLst>
              <a:ext uri="{FF2B5EF4-FFF2-40B4-BE49-F238E27FC236}">
                <a16:creationId xmlns:a16="http://schemas.microsoft.com/office/drawing/2014/main" id="{A3687232-251B-7532-CCDC-EA3B922A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0" y="14299"/>
            <a:ext cx="11725255" cy="685798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700"/>
            <a:ext cx="4038600" cy="4800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1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0A5B0C-C331-41E8-A930-55FD9BDB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925" y="1398850"/>
            <a:ext cx="3282152" cy="2030150"/>
          </a:xfrm>
        </p:spPr>
        <p:txBody>
          <a:bodyPr>
            <a:normAutofit/>
          </a:bodyPr>
          <a:lstStyle/>
          <a:p>
            <a:r>
              <a:rPr lang="cs-CZ" dirty="0"/>
              <a:t>Vnitřní stavba těla ryb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94A04F-BDFA-455F-B291-10FE12948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209" y="3596353"/>
            <a:ext cx="3467230" cy="83864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/>
              <a:t>Filip Feber, Patrik Kovalčík, Eliška Martincová, Nikola Braunová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D373C-7CD3-B9D7-D7E6-C4688BC0A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07" y="5201043"/>
            <a:ext cx="1940792" cy="9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907C1-AB94-465C-86A1-CB4CCD8F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28" y="68001"/>
            <a:ext cx="10134600" cy="128848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7030A0"/>
                </a:solidFill>
              </a:rPr>
              <a:t>Vnitřní stavba těla kapra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93C7D3-2978-4B15-8540-16383A9E44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040" y="1552596"/>
            <a:ext cx="6527638" cy="4682922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3C2AC4-6845-466D-938D-B7304636C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072" y="811754"/>
            <a:ext cx="4953000" cy="5782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opěrnou a pohybovou soustavu tvoří kosti a svaly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kostra je oporou hlavy, trupu a ocasu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osou těla je páteř složená z obratlů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 hrudní části se na páteř připojují žebra 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kostru ploutví vyztužují kostěné paprsky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hlavní orgán pohybu je ocasní část těla s ocasní ploutví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3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7B9AE-E9FE-F054-4216-F14A8345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1" y="-12588"/>
            <a:ext cx="10134600" cy="1135517"/>
          </a:xfrm>
        </p:spPr>
        <p:txBody>
          <a:bodyPr>
            <a:normAutofit/>
          </a:bodyPr>
          <a:lstStyle/>
          <a:p>
            <a:r>
              <a:rPr lang="cs-CZ" sz="4000" dirty="0">
                <a:highlight>
                  <a:srgbClr val="FFFF00"/>
                </a:highlight>
              </a:rPr>
              <a:t>Vnitřní orgány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5E90FB-180D-A372-6F4A-697F6268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537" y="805291"/>
            <a:ext cx="4849036" cy="814387"/>
          </a:xfrm>
        </p:spPr>
        <p:txBody>
          <a:bodyPr/>
          <a:lstStyle/>
          <a:p>
            <a:r>
              <a:rPr lang="cs-CZ" dirty="0"/>
              <a:t>Kapr obecný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3F9EF5-6655-6CBB-6B4D-3D4DCE039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163" y="555171"/>
            <a:ext cx="4904585" cy="601022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Trávicí soustava- </a:t>
            </a:r>
            <a:r>
              <a:rPr lang="cs-CZ" dirty="0"/>
              <a:t>začíná ústy přechází v hltan a jícen, který pokračuje střevem a končí řitním otvorem. První část střeva je rozšířená a nahrazuje žaludek </a:t>
            </a:r>
          </a:p>
          <a:p>
            <a:r>
              <a:rPr lang="cs-CZ" dirty="0">
                <a:solidFill>
                  <a:srgbClr val="00B0F0"/>
                </a:solidFill>
              </a:rPr>
              <a:t>Dýchací soustava- </a:t>
            </a:r>
            <a:r>
              <a:rPr lang="cs-CZ" dirty="0"/>
              <a:t>žábry ukryté pod kostěnými </a:t>
            </a:r>
          </a:p>
          <a:p>
            <a:r>
              <a:rPr lang="cs-CZ" dirty="0"/>
              <a:t>skřelemi. Voda neustále proudí a předává kyslík do krve ( ryba má 2 skřele je na předělu mezi hlavou a tělem- chrání žábry před poškozením)</a:t>
            </a:r>
          </a:p>
          <a:p>
            <a:r>
              <a:rPr lang="cs-CZ" dirty="0">
                <a:solidFill>
                  <a:srgbClr val="C00000"/>
                </a:solidFill>
              </a:rPr>
              <a:t>Cévní soustava- </a:t>
            </a:r>
            <a:r>
              <a:rPr lang="cs-CZ" dirty="0"/>
              <a:t>tvoří ji srdce a cévy v nichž koluje krev. Její pohyb zajišťuje srdce s jednou komorou a předsíní. Krev v srdci je neokysličená.</a:t>
            </a:r>
          </a:p>
          <a:p>
            <a:r>
              <a:rPr lang="cs-CZ" dirty="0">
                <a:solidFill>
                  <a:srgbClr val="4C3400"/>
                </a:solidFill>
              </a:rPr>
              <a:t>Vylučovací soustava- </a:t>
            </a:r>
            <a:r>
              <a:rPr lang="cs-CZ" dirty="0"/>
              <a:t>tvoří ji velmi jednoduché ledviny</a:t>
            </a:r>
          </a:p>
          <a:p>
            <a:r>
              <a:rPr lang="cs-CZ" dirty="0">
                <a:solidFill>
                  <a:srgbClr val="FFFF00"/>
                </a:solidFill>
              </a:rPr>
              <a:t>Nervová soustava- </a:t>
            </a:r>
            <a:r>
              <a:rPr lang="cs-CZ" dirty="0"/>
              <a:t>zahrnuje mozek, míchu a nervy. Mozek není velký a je méně vyvinutý než u ostatních skupin obratlovců</a:t>
            </a:r>
          </a:p>
          <a:p>
            <a:r>
              <a:rPr lang="cs-CZ" dirty="0">
                <a:solidFill>
                  <a:srgbClr val="7030A0"/>
                </a:solidFill>
              </a:rPr>
              <a:t>Plynový měchýř- </a:t>
            </a:r>
            <a:r>
              <a:rPr lang="cs-CZ" dirty="0"/>
              <a:t>velice zajímavý, více na další straně</a:t>
            </a:r>
          </a:p>
        </p:txBody>
      </p:sp>
      <p:pic>
        <p:nvPicPr>
          <p:cNvPr id="1026" name="Picture 2" descr="Vnitřní anatomie ryb | Rybářský tábor Holín">
            <a:extLst>
              <a:ext uri="{FF2B5EF4-FFF2-40B4-BE49-F238E27FC236}">
                <a16:creationId xmlns:a16="http://schemas.microsoft.com/office/drawing/2014/main" id="{512BB75E-9B37-615C-C149-8C25541F17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" y="2116428"/>
            <a:ext cx="6179118" cy="44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2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10933-1CF5-430E-A58B-CC59A25E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Plynový měchýř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AD0FB-E42D-4625-920B-B669E6A6E5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-plynový měchýř je orgán kostnatých ryb</a:t>
            </a:r>
          </a:p>
          <a:p>
            <a:r>
              <a:rPr lang="cs-CZ" dirty="0"/>
              <a:t>-umožnuje rybám volně vznášet se v různých hloubkách (stoupat nahoru a klesat dolů)</a:t>
            </a:r>
          </a:p>
          <a:p>
            <a:r>
              <a:rPr lang="cs-CZ" dirty="0"/>
              <a:t> -orgán se pravděpodobně vyvinul z primitivních plic </a:t>
            </a:r>
          </a:p>
          <a:p>
            <a:r>
              <a:rPr lang="cs-CZ" dirty="0"/>
              <a:t>-nemají je všechny druhy ryb</a:t>
            </a:r>
          </a:p>
          <a:p>
            <a:r>
              <a:rPr lang="cs-CZ" dirty="0"/>
              <a:t>-kyslík v plynovém měchýři je větší u dravých ryb</a:t>
            </a:r>
          </a:p>
          <a:p>
            <a:r>
              <a:rPr lang="cs-CZ" dirty="0"/>
              <a:t>-čím níže ryby žijí tím větší obsah kyslíku</a:t>
            </a:r>
          </a:p>
          <a:p>
            <a:r>
              <a:rPr lang="cs-CZ" dirty="0"/>
              <a:t>-např. úhoř mořský žije v hloubkách kolem 175 m a v plynovém měchýři má 90% kyslíku 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8E986B5-C41C-45BB-AEBB-443564F49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1697" y="1555422"/>
            <a:ext cx="5734587" cy="43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BEB55-E7D5-5230-5A53-7B75DCFA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5824194" cy="16002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Smysly a Smyslové orgány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7CCC95-E679-3800-724F-4E49A3504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11" y="2170521"/>
            <a:ext cx="7011971" cy="381158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-</a:t>
            </a:r>
            <a:r>
              <a:rPr lang="cs-CZ" sz="2400" dirty="0"/>
              <a:t>ryby mají zrak, čich, chuť, </a:t>
            </a:r>
            <a:r>
              <a:rPr lang="cs-CZ" sz="2400" dirty="0" err="1">
                <a:solidFill>
                  <a:srgbClr val="000000"/>
                </a:solidFill>
              </a:rPr>
              <a:t>s</a:t>
            </a:r>
            <a:r>
              <a:rPr lang="cs-CZ" sz="2400" i="0" dirty="0" err="1">
                <a:solidFill>
                  <a:srgbClr val="000000"/>
                </a:solidFill>
                <a:effectLst/>
              </a:rPr>
              <a:t>luchorovnovážný</a:t>
            </a:r>
            <a:r>
              <a:rPr lang="cs-CZ" sz="2400" i="0" dirty="0">
                <a:solidFill>
                  <a:srgbClr val="000000"/>
                </a:solidFill>
                <a:effectLst/>
              </a:rPr>
              <a:t> orgán, hmat</a:t>
            </a:r>
          </a:p>
          <a:p>
            <a:r>
              <a:rPr lang="cs-CZ" sz="2400" i="0" dirty="0">
                <a:solidFill>
                  <a:srgbClr val="000000"/>
                </a:solidFill>
                <a:effectLst/>
              </a:rPr>
              <a:t>-zrak- velmi důležitý, používaný pro stejné věci jako u člověka</a:t>
            </a:r>
          </a:p>
          <a:p>
            <a:r>
              <a:rPr lang="cs-CZ" sz="2400" dirty="0">
                <a:solidFill>
                  <a:srgbClr val="000000"/>
                </a:solidFill>
              </a:rPr>
              <a:t>-čich- je to smysl jehož informace jsou přímo převáděny do mozku skrze 1. hlavový nerv</a:t>
            </a:r>
          </a:p>
          <a:p>
            <a:r>
              <a:rPr lang="cs-CZ" sz="2400" i="0" dirty="0">
                <a:solidFill>
                  <a:srgbClr val="000000"/>
                </a:solidFill>
                <a:effectLst/>
              </a:rPr>
              <a:t>-chuť- je smysl založený na funkci chuťových pohárků </a:t>
            </a:r>
          </a:p>
          <a:p>
            <a:r>
              <a:rPr lang="cs-CZ" sz="2400" i="0" dirty="0">
                <a:solidFill>
                  <a:srgbClr val="000000"/>
                </a:solidFill>
                <a:effectLst/>
              </a:rPr>
              <a:t>-</a:t>
            </a:r>
            <a:r>
              <a:rPr lang="cs-CZ" sz="2400" dirty="0" err="1">
                <a:solidFill>
                  <a:srgbClr val="000000"/>
                </a:solidFill>
              </a:rPr>
              <a:t>s</a:t>
            </a:r>
            <a:r>
              <a:rPr lang="cs-CZ" sz="2400" i="0" dirty="0" err="1">
                <a:solidFill>
                  <a:srgbClr val="000000"/>
                </a:solidFill>
                <a:effectLst/>
              </a:rPr>
              <a:t>luchorovnoážný</a:t>
            </a:r>
            <a:r>
              <a:rPr lang="cs-CZ" sz="2400" i="0" dirty="0">
                <a:solidFill>
                  <a:srgbClr val="000000"/>
                </a:solidFill>
                <a:effectLst/>
              </a:rPr>
              <a:t> orgán- umožňuje zjištění polohy těla</a:t>
            </a:r>
          </a:p>
          <a:p>
            <a:r>
              <a:rPr lang="cs-CZ" sz="2400" dirty="0">
                <a:solidFill>
                  <a:srgbClr val="000000"/>
                </a:solidFill>
              </a:rPr>
              <a:t>-hmat- takzvaná </a:t>
            </a:r>
            <a:r>
              <a:rPr lang="cs-CZ" sz="2400" b="1" dirty="0">
                <a:solidFill>
                  <a:srgbClr val="000000"/>
                </a:solidFill>
              </a:rPr>
              <a:t>postranní čára </a:t>
            </a:r>
            <a:r>
              <a:rPr lang="cs-CZ" sz="2400" dirty="0">
                <a:solidFill>
                  <a:srgbClr val="000000"/>
                </a:solidFill>
              </a:rPr>
              <a:t>v kalné vodě umožnuje hmatové vjemy</a:t>
            </a:r>
            <a:endParaRPr lang="cs-CZ" sz="2400" i="0" dirty="0">
              <a:solidFill>
                <a:srgbClr val="000000"/>
              </a:solidFill>
              <a:effectLst/>
            </a:endParaRPr>
          </a:p>
          <a:p>
            <a:endParaRPr lang="cs-CZ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3C44AD-F3F6-7BD7-6B67-351CDABC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8" y="406630"/>
            <a:ext cx="3858709" cy="17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144A57-4B4D-CC93-0265-CA703CB8F05F}"/>
              </a:ext>
            </a:extLst>
          </p:cNvPr>
          <p:cNvSpPr txBox="1"/>
          <p:nvPr/>
        </p:nvSpPr>
        <p:spPr>
          <a:xfrm>
            <a:off x="7702718" y="2170521"/>
            <a:ext cx="38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zornička: vlevo ve tmě a vpravo za světla</a:t>
            </a:r>
          </a:p>
        </p:txBody>
      </p:sp>
    </p:spTree>
    <p:extLst>
      <p:ext uri="{BB962C8B-B14F-4D97-AF65-F5344CB8AC3E}">
        <p14:creationId xmlns:p14="http://schemas.microsoft.com/office/powerpoint/2010/main" val="172622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0C283BF1-940A-261F-DA48-BDE1317D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3" y="306138"/>
            <a:ext cx="7634763" cy="38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B3CF729-1492-842B-029B-FA6F70CB90D3}"/>
              </a:ext>
            </a:extLst>
          </p:cNvPr>
          <p:cNvSpPr txBox="1"/>
          <p:nvPr/>
        </p:nvSpPr>
        <p:spPr>
          <a:xfrm>
            <a:off x="7883652" y="448056"/>
            <a:ext cx="409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DOPLŇOVAČKA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1EC1305-1A89-EDDB-0DBE-65B2032B505C}"/>
              </a:ext>
            </a:extLst>
          </p:cNvPr>
          <p:cNvSpPr txBox="1"/>
          <p:nvPr/>
        </p:nvSpPr>
        <p:spPr>
          <a:xfrm>
            <a:off x="8266176" y="1819656"/>
            <a:ext cx="3465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1-</a:t>
            </a:r>
          </a:p>
          <a:p>
            <a:r>
              <a:rPr lang="cs-CZ" sz="2800" dirty="0"/>
              <a:t>2-</a:t>
            </a:r>
          </a:p>
          <a:p>
            <a:r>
              <a:rPr lang="cs-CZ" sz="2800" dirty="0"/>
              <a:t>3-</a:t>
            </a:r>
          </a:p>
          <a:p>
            <a:r>
              <a:rPr lang="cs-CZ" sz="2800" dirty="0"/>
              <a:t>4-</a:t>
            </a:r>
          </a:p>
          <a:p>
            <a:r>
              <a:rPr lang="cs-CZ" sz="2800" dirty="0"/>
              <a:t>5-</a:t>
            </a:r>
          </a:p>
          <a:p>
            <a:r>
              <a:rPr lang="cs-CZ" sz="2800" dirty="0"/>
              <a:t>6-</a:t>
            </a:r>
          </a:p>
          <a:p>
            <a:r>
              <a:rPr lang="cs-CZ" sz="2800" dirty="0"/>
              <a:t>7-</a:t>
            </a:r>
          </a:p>
          <a:p>
            <a:r>
              <a:rPr lang="cs-CZ" sz="2800" dirty="0"/>
              <a:t>8-</a:t>
            </a:r>
          </a:p>
          <a:p>
            <a:r>
              <a:rPr lang="cs-CZ" sz="2800" dirty="0"/>
              <a:t>9-</a:t>
            </a:r>
          </a:p>
          <a:p>
            <a:r>
              <a:rPr lang="cs-CZ" sz="2800" dirty="0"/>
              <a:t>10-</a:t>
            </a:r>
          </a:p>
          <a:p>
            <a:r>
              <a:rPr lang="cs-CZ" sz="2800" dirty="0"/>
              <a:t>11-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EDEF0B-5963-EF00-B7CB-1D622AD545A8}"/>
              </a:ext>
            </a:extLst>
          </p:cNvPr>
          <p:cNvSpPr txBox="1"/>
          <p:nvPr/>
        </p:nvSpPr>
        <p:spPr>
          <a:xfrm>
            <a:off x="460248" y="4579728"/>
            <a:ext cx="6096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Srdce, Oko, Žábry, Močopohlavní otvor, Žlučový vláček,</a:t>
            </a:r>
          </a:p>
          <a:p>
            <a:r>
              <a:rPr lang="cs-CZ" sz="2400" dirty="0"/>
              <a:t>Žaludek, Postranní čára, Játra, Ledviny, Střevo s řitním otvorem, Plynový měchýř   </a:t>
            </a:r>
          </a:p>
          <a:p>
            <a:r>
              <a:rPr lang="cs-CZ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8653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0720F-1DAC-DFB5-1E6F-065064C3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ZDROJE INFORMACÍ: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8CBE50-B9F6-D7FE-BB44-3E661B8C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WIKIPEDIA</a:t>
            </a:r>
          </a:p>
          <a:p>
            <a:r>
              <a:rPr lang="cs-CZ" dirty="0"/>
              <a:t>UČEBNICE PŘÍRODOPISU ZOOLOGIE A BOTANIKY PRO 7. ROČNÍK</a:t>
            </a:r>
          </a:p>
          <a:p>
            <a:r>
              <a:rPr lang="cs-CZ" dirty="0"/>
              <a:t>ENCYKLOPEDIE ZVÍŘAT</a:t>
            </a:r>
          </a:p>
          <a:p>
            <a:r>
              <a:rPr lang="cs-CZ" dirty="0"/>
              <a:t>NACHYTÁNO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8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2E8C96-5535-E9A7-0392-2FE3D7FB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1"/>
            <a:ext cx="455474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DĚKUJEME ZA POZORNOST</a:t>
            </a:r>
            <a:r>
              <a:rPr lang="en-US" sz="40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Zaškrtnutí">
            <a:extLst>
              <a:ext uri="{FF2B5EF4-FFF2-40B4-BE49-F238E27FC236}">
                <a16:creationId xmlns:a16="http://schemas.microsoft.com/office/drawing/2014/main" id="{338FEED1-34D0-9116-3C23-B57775186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914" y="1053914"/>
            <a:ext cx="4750173" cy="47501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818249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33850-F0EF-458F-8732-86D0EB86E386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5a32fceb-fe5d-4d7f-ac26-66b98fa43a1b"/>
    <ds:schemaRef ds:uri="0d9928f1-57aa-4ab8-b8d5-32084149e32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B0038E-673D-456C-A364-8C44E4DF8F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8DD87C-D84F-48AB-B511-90A6C341E3BB}"/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414</Words>
  <Application>Microsoft Office PowerPoint</Application>
  <PresentationFormat>Širokoúhlá obrazovka</PresentationFormat>
  <Paragraphs>55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Bembo</vt:lpstr>
      <vt:lpstr>AdornVTI</vt:lpstr>
      <vt:lpstr>Vnitřní stavba těla ryb </vt:lpstr>
      <vt:lpstr>Vnitřní stavba těla kapra  </vt:lpstr>
      <vt:lpstr>Vnitřní orgány </vt:lpstr>
      <vt:lpstr>Plynový měchýř </vt:lpstr>
      <vt:lpstr>Smysly a Smyslové orgány </vt:lpstr>
      <vt:lpstr>Prezentace aplikace PowerPoint</vt:lpstr>
      <vt:lpstr>ZDROJE INFORMACÍ:</vt:lpstr>
      <vt:lpstr>DĚKUJEME ZA POZORNOST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Vnitřní stavba těla</dc:title>
  <dc:creator>Eliška Martincová</dc:creator>
  <cp:lastModifiedBy>Markéta Bonková</cp:lastModifiedBy>
  <cp:revision>33</cp:revision>
  <dcterms:created xsi:type="dcterms:W3CDTF">2022-09-29T09:08:18Z</dcterms:created>
  <dcterms:modified xsi:type="dcterms:W3CDTF">2022-10-18T13:21:13Z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