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notesMasterIdLst>
    <p:notesMasterId r:id="rId13"/>
  </p:notesMasterIdLst>
  <p:handoutMasterIdLst>
    <p:handoutMasterId r:id="rId14"/>
  </p:handoutMasterIdLst>
  <p:sldIdLst>
    <p:sldId id="285" r:id="rId5"/>
    <p:sldId id="290" r:id="rId6"/>
    <p:sldId id="295" r:id="rId7"/>
    <p:sldId id="292" r:id="rId8"/>
    <p:sldId id="293" r:id="rId9"/>
    <p:sldId id="296" r:id="rId10"/>
    <p:sldId id="297" r:id="rId11"/>
    <p:sldId id="298" r:id="rId12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0CDB97B3-37C6-4A17-B0DE-DE638E806E53}">
          <p14:sldIdLst>
            <p14:sldId id="285"/>
            <p14:sldId id="290"/>
            <p14:sldId id="295"/>
            <p14:sldId id="292"/>
            <p14:sldId id="293"/>
          </p14:sldIdLst>
        </p14:section>
        <p14:section name="Oddíl bez názvu" id="{4DC20835-AA76-4B5F-B74B-75F7EAEAA5C5}">
          <p14:sldIdLst>
            <p14:sldId id="296"/>
            <p14:sldId id="29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4A4A4A"/>
    <a:srgbClr val="C67D08"/>
    <a:srgbClr val="3C8B9E"/>
    <a:srgbClr val="1E1A1B"/>
    <a:srgbClr val="666C47"/>
    <a:srgbClr val="383433"/>
    <a:srgbClr val="9FB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/>
              <a:t>10. 9. 2019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 noProof="0"/>
              <a:t>Kliknutím můžete upravit styly předlohy textu.</a:t>
            </a:r>
          </a:p>
          <a:p>
            <a:pPr lvl="1" rtl="0"/>
            <a:r>
              <a:rPr lang="cs" noProof="0"/>
              <a:t>Druhá úroveň</a:t>
            </a:r>
          </a:p>
          <a:p>
            <a:pPr lvl="2" rtl="0"/>
            <a:r>
              <a:rPr lang="cs" noProof="0"/>
              <a:t>Třetí úroveň</a:t>
            </a:r>
          </a:p>
          <a:p>
            <a:pPr lvl="3" rtl="0"/>
            <a:r>
              <a:rPr lang="cs" noProof="0"/>
              <a:t>Čtvrtá úroveň</a:t>
            </a:r>
          </a:p>
          <a:p>
            <a:pPr lvl="4" rtl="0"/>
            <a:r>
              <a:rPr lang="cs" noProof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B040C8-62D2-4EA7-B200-D3B8C06AAFD8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" noProof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pPr rtl="0"/>
              <a:t>‹#›</a:t>
            </a:fld>
            <a:endParaRPr lang="en-US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t>‹#›</a:t>
            </a:fld>
            <a:endParaRPr 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t>‹#›</a:t>
            </a:fld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pPr rtl="0"/>
              <a:t>‹#›</a:t>
            </a:fld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pPr rtl="0"/>
              <a:t>‹#›</a:t>
            </a:fld>
            <a:endParaRPr lang="en-US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t>‹#›</a:t>
            </a:fld>
            <a:endParaRPr 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t>‹#›</a:t>
            </a:fld>
            <a:endParaRPr lang="en-US" noProof="0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t>‹#›</a:t>
            </a:fld>
            <a:endParaRPr 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t>‹#›</a:t>
            </a:fld>
            <a:endParaRPr 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en-US" noProof="0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t>‹#›</a:t>
            </a:fld>
            <a:endParaRPr 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en-US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noProof="0"/>
              <a:t>‹#›</a:t>
            </a:fld>
            <a:endParaRPr 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cs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 noProof="0"/>
              <a:t>Kliknutím můžete upravit styly předlohy textu.</a:t>
            </a:r>
          </a:p>
          <a:p>
            <a:pPr lvl="1" rtl="0"/>
            <a:r>
              <a:rPr lang="cs" noProof="0"/>
              <a:t>Druhá úroveň</a:t>
            </a:r>
          </a:p>
          <a:p>
            <a:pPr lvl="2" rtl="0"/>
            <a:r>
              <a:rPr lang="cs" noProof="0"/>
              <a:t>Třetí úroveň</a:t>
            </a:r>
          </a:p>
          <a:p>
            <a:pPr lvl="3" rtl="0"/>
            <a:r>
              <a:rPr lang="cs" noProof="0"/>
              <a:t>Čtvrtá úroveň</a:t>
            </a:r>
          </a:p>
          <a:p>
            <a:pPr lvl="4" rtl="0"/>
            <a:r>
              <a:rPr lang="cs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en-US" noProof="0"/>
              <a:t>10. 9. 2019</a:t>
            </a:r>
            <a:endParaRPr lang="en-US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en-US" noProof="0"/>
              <a:pPr rtl="0"/>
              <a:t>‹#›</a:t>
            </a:fld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via.cz/dovolena/?nl_country_id%5B%5D=77&amp;nl_transportation_id%5B%5D=3_CZ&amp;gad_source=1&amp;gclid=CjwKCAiA9ourBhAVEiwA3L5RFg0k_Bo3ltZZslUcn3UBJyn_QXBOi6pOswOHMOm8OL4ABEfEWWLZNRoCmJwQAvD_Bw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A83BFB0-D87D-4686-2B34-5C98A7CE7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25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D7302E3-96DD-EA88-7D47-68FFB7536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259" y="1778464"/>
            <a:ext cx="5982747" cy="27442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3258" y="1778464"/>
            <a:ext cx="5982747" cy="274426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pPr rtl="0"/>
            <a:r>
              <a:rPr lang="cs" dirty="0">
                <a:solidFill>
                  <a:schemeClr val="accent1">
                    <a:lumMod val="75000"/>
                  </a:schemeClr>
                </a:solidFill>
              </a:rPr>
              <a:t>Omán</a:t>
            </a:r>
            <a:br>
              <a:rPr lang="cs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cs" dirty="0">
                <a:solidFill>
                  <a:schemeClr val="tx1"/>
                </a:solidFill>
              </a:rPr>
            </a:br>
            <a:endParaRPr lang="cs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689814"/>
            <a:ext cx="6801612" cy="504682"/>
          </a:xfrm>
        </p:spPr>
        <p:txBody>
          <a:bodyPr rtlCol="0">
            <a:normAutofit/>
          </a:bodyPr>
          <a:lstStyle/>
          <a:p>
            <a:pPr rtl="0"/>
            <a:r>
              <a:rPr lang="cs" dirty="0">
                <a:solidFill>
                  <a:schemeClr val="accent1">
                    <a:lumMod val="75000"/>
                  </a:schemeClr>
                </a:solidFill>
              </a:rPr>
              <a:t>Celým názvem Sultanát Omán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F5C433BE-DCE0-1DC5-D4AF-1132C3F5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75E84B-DB84-D814-3418-AB15C8B22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84" y="2313433"/>
            <a:ext cx="5696357" cy="3579353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A83724-9E94-90A9-FEF9-85F9063EA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Co je to Omán?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C6BAD8-7B8B-A55E-CDD7-5B0F88C4B7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Arabský stát v jihozápadní Asii, známý místními tržnicemi a pohostinností obyvatel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Přesněji leží v jihozápadní části Arabského poloostrova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3BB03E-ED08-8C4A-D57F-6DE22848EB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>
                <a:solidFill>
                  <a:srgbClr val="4B4B4B"/>
                </a:solidFill>
              </a:rPr>
              <a:t>Historie území </a:t>
            </a:r>
            <a:r>
              <a:rPr lang="cs-CZ" dirty="0">
                <a:solidFill>
                  <a:schemeClr val="bg1"/>
                </a:solidFill>
              </a:rPr>
              <a:t>Ománu</a:t>
            </a:r>
            <a:r>
              <a:rPr lang="cs-CZ" dirty="0">
                <a:solidFill>
                  <a:srgbClr val="4B4B4B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sahá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>
                <a:solidFill>
                  <a:srgbClr val="4B4B4B"/>
                </a:solidFill>
              </a:rPr>
              <a:t>až do doby kamenné, ale Omán jak ho </a:t>
            </a:r>
            <a:r>
              <a:rPr lang="cs-CZ" dirty="0">
                <a:solidFill>
                  <a:schemeClr val="bg1"/>
                </a:solidFill>
              </a:rPr>
              <a:t>známe </a:t>
            </a:r>
            <a:r>
              <a:rPr lang="cs-CZ" dirty="0">
                <a:solidFill>
                  <a:srgbClr val="4B4B4B"/>
                </a:solidFill>
              </a:rPr>
              <a:t>dnes vznikl v roce 1971 </a:t>
            </a:r>
            <a:r>
              <a:rPr lang="cs-CZ" dirty="0">
                <a:solidFill>
                  <a:schemeClr val="bg1"/>
                </a:solidFill>
              </a:rPr>
              <a:t>kdy</a:t>
            </a:r>
            <a:r>
              <a:rPr lang="cs-CZ" dirty="0">
                <a:solidFill>
                  <a:srgbClr val="4B4B4B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přestal být </a:t>
            </a:r>
            <a:r>
              <a:rPr lang="cs-CZ" dirty="0">
                <a:solidFill>
                  <a:srgbClr val="4B4B4B"/>
                </a:solidFill>
              </a:rPr>
              <a:t>závislý na V. Británii</a:t>
            </a:r>
          </a:p>
          <a:p>
            <a:r>
              <a:rPr lang="cs-CZ" dirty="0">
                <a:solidFill>
                  <a:srgbClr val="4B4B4B"/>
                </a:solidFill>
              </a:rPr>
              <a:t>Statní zřízení: absolutní monarchie</a:t>
            </a:r>
          </a:p>
          <a:p>
            <a:r>
              <a:rPr lang="cs-CZ" dirty="0">
                <a:solidFill>
                  <a:srgbClr val="4B4B4B"/>
                </a:solidFill>
              </a:rPr>
              <a:t>Vládne zde </a:t>
            </a:r>
            <a:r>
              <a:rPr lang="cs-CZ" dirty="0">
                <a:solidFill>
                  <a:schemeClr val="bg1"/>
                </a:solidFill>
              </a:rPr>
              <a:t>Sultán</a:t>
            </a:r>
            <a:r>
              <a:rPr lang="cs-CZ" dirty="0">
                <a:solidFill>
                  <a:srgbClr val="4B4B4B"/>
                </a:solidFill>
              </a:rPr>
              <a:t> </a:t>
            </a:r>
            <a:r>
              <a:rPr lang="cs-CZ" dirty="0" err="1">
                <a:solidFill>
                  <a:srgbClr val="4B4B4B"/>
                </a:solidFill>
              </a:rPr>
              <a:t>Hajsám</a:t>
            </a:r>
            <a:r>
              <a:rPr lang="cs-CZ" dirty="0">
                <a:solidFill>
                  <a:srgbClr val="4B4B4B"/>
                </a:solidFill>
              </a:rPr>
              <a:t> bin Tárik </a:t>
            </a:r>
            <a:r>
              <a:rPr lang="cs-CZ" dirty="0" err="1">
                <a:solidFill>
                  <a:srgbClr val="4B4B4B"/>
                </a:solidFill>
              </a:rPr>
              <a:t>Saíd</a:t>
            </a:r>
            <a:endParaRPr lang="cs-CZ" dirty="0">
              <a:solidFill>
                <a:srgbClr val="4B4B4B"/>
              </a:solidFill>
            </a:endParaRPr>
          </a:p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5875F7D-ED9B-667C-F9DA-6A67F2C35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Vznik a státní zřízení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FD3A61-2F0B-6918-8685-1DAE79E936A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67D08"/>
          </a:solidFill>
        </p:spPr>
        <p:txBody>
          <a:bodyPr/>
          <a:lstStyle/>
          <a:p>
            <a:r>
              <a:rPr lang="cs-CZ" dirty="0">
                <a:solidFill>
                  <a:srgbClr val="4A4A4A"/>
                </a:solidFill>
              </a:rPr>
              <a:t>Omán stručně</a:t>
            </a:r>
          </a:p>
        </p:txBody>
      </p:sp>
    </p:spTree>
    <p:extLst>
      <p:ext uri="{BB962C8B-B14F-4D97-AF65-F5344CB8AC3E}">
        <p14:creationId xmlns:p14="http://schemas.microsoft.com/office/powerpoint/2010/main" val="177109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F8740E8-2A63-D3BB-CDC9-33EBD1463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lajka Omán | Vlajky.EU">
            <a:extLst>
              <a:ext uri="{FF2B5EF4-FFF2-40B4-BE49-F238E27FC236}">
                <a16:creationId xmlns:a16="http://schemas.microsoft.com/office/drawing/2014/main" id="{ED185817-696C-2AE7-3AD7-9125D505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042" y="901885"/>
            <a:ext cx="2594630" cy="12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286BFDF-6376-890F-0AD6-3F8DAF1F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19" y="326985"/>
            <a:ext cx="4486656" cy="114149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cs-CZ" dirty="0">
                <a:solidFill>
                  <a:srgbClr val="4B4B4B"/>
                </a:solidFill>
              </a:rPr>
              <a:t>Základní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E1B7A-4D3E-F2B2-493A-63A3B1AA8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726" y="411061"/>
            <a:ext cx="4600632" cy="62414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Vlajka :</a:t>
            </a:r>
          </a:p>
          <a:p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Jeden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Om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. Rijál = 58 Kč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Ceny v Ománu : </a:t>
            </a:r>
          </a:p>
          <a:p>
            <a:pPr marL="0" indent="0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Mléko (1 litr) 40 Kč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Chleba 500g 26 Kč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Jablka 1kg 50 Kč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DB320C-CBEA-AFFB-5CCD-A8E7F7BD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795467"/>
            <a:ext cx="3794760" cy="4857002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Hlavní město je Maskat</a:t>
            </a:r>
          </a:p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Mluví se zde arabsky, anglicky a např. </a:t>
            </a:r>
            <a:r>
              <a:rPr lang="cs-CZ" sz="1800" dirty="0" err="1">
                <a:solidFill>
                  <a:schemeClr val="accent1">
                    <a:lumMod val="75000"/>
                  </a:schemeClr>
                </a:solidFill>
              </a:rPr>
              <a:t>urdštsky</a:t>
            </a:r>
            <a:endParaRPr lang="cs-CZ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Převážně jsou v Ománu Arabové, ale žijí zde třeba </a:t>
            </a:r>
            <a:r>
              <a:rPr lang="cs-CZ" sz="1800" dirty="0" err="1">
                <a:solidFill>
                  <a:schemeClr val="accent1">
                    <a:lumMod val="75000"/>
                  </a:schemeClr>
                </a:solidFill>
              </a:rPr>
              <a:t>Balůčové</a:t>
            </a:r>
            <a:endParaRPr lang="cs-CZ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Počet obyvatel: 4 758 215</a:t>
            </a:r>
          </a:p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Rozloha: 309 500 km</a:t>
            </a:r>
            <a:r>
              <a:rPr lang="cs-CZ" sz="1800" baseline="30000" dirty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(Česko – 78 870 km</a:t>
            </a:r>
            <a:r>
              <a:rPr lang="cs-CZ" sz="18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Omán se nachází na Arabském poloostrově, takže jeho velkou finanční oporou je těžba a prodej ropy společně se zemním plynem</a:t>
            </a:r>
          </a:p>
        </p:txBody>
      </p:sp>
    </p:spTree>
    <p:extLst>
      <p:ext uri="{BB962C8B-B14F-4D97-AF65-F5344CB8AC3E}">
        <p14:creationId xmlns:p14="http://schemas.microsoft.com/office/powerpoint/2010/main" val="217124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2BC9641-44CA-4C84-417B-973ABFE9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6A44A0-B07D-807C-CDD5-54944FAE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868034"/>
            <a:ext cx="4486656" cy="1141497"/>
          </a:xfrm>
          <a:solidFill>
            <a:srgbClr val="C67D08"/>
          </a:solidFill>
        </p:spPr>
        <p:txBody>
          <a:bodyPr/>
          <a:lstStyle/>
          <a:p>
            <a:r>
              <a:rPr lang="cs-CZ" dirty="0">
                <a:solidFill>
                  <a:srgbClr val="4B4B4B"/>
                </a:solidFill>
              </a:rPr>
              <a:t>Kultura a kuchyně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55EBE8-C6FF-85C8-DC50-250B7AF34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5732" y="1786482"/>
            <a:ext cx="5310122" cy="3526872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EF12E6-F465-ECA2-3AFE-04F1393B9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4644" y="2189527"/>
            <a:ext cx="4236608" cy="3462148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Ománská kultura má pevné kořeny v islámu, ale i přesto respektují jiná náboženství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Symbolem ománské kuchyně jsou datle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Tradiční ománský pokrm jsou nudle s drůbežím nebo skopovým masem a nejrůznějším kořením</a:t>
            </a:r>
          </a:p>
        </p:txBody>
      </p:sp>
    </p:spTree>
    <p:extLst>
      <p:ext uri="{BB962C8B-B14F-4D97-AF65-F5344CB8AC3E}">
        <p14:creationId xmlns:p14="http://schemas.microsoft.com/office/powerpoint/2010/main" val="605394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81F07F5B-6A06-C7D6-A022-E25A01BE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0EA8CC4C-0BAD-9519-EDDC-21654375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5" y="804672"/>
            <a:ext cx="4486656" cy="114149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cs-CZ" dirty="0">
                <a:solidFill>
                  <a:srgbClr val="4A4A4A"/>
                </a:solidFill>
              </a:rPr>
              <a:t>Cestování a kam na dovolenou?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7550CAB-6712-6C74-FB32-83104459C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2290194"/>
            <a:ext cx="3794760" cy="3453760"/>
          </a:xfrm>
        </p:spPr>
        <p:txBody>
          <a:bodyPr>
            <a:normAutofit lnSpcReduction="10000"/>
          </a:bodyPr>
          <a:lstStyle/>
          <a:p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Platí se zde ománským rijálem </a:t>
            </a:r>
          </a:p>
          <a:p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(3. nejcennější měna na světě)</a:t>
            </a:r>
          </a:p>
          <a:p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Nejlevnější zájezdy začínají na 12 990 Kč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Na co si dát pozor?</a:t>
            </a:r>
          </a:p>
          <a:p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Kapsářství na tržištích</a:t>
            </a:r>
          </a:p>
          <a:p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Při přecházení cesty zdejší řidiči nejsou zvyklí před chodci brzdit nebo zastavovat</a:t>
            </a:r>
          </a:p>
          <a:p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Nosit  by jste měli horní díl oblečení s dlouhým rukávem a kalhoty přes kolena, což ale někdy i při 50 stupňových teplotách není nic příjemného</a:t>
            </a:r>
          </a:p>
          <a:p>
            <a:endParaRPr lang="cs-CZ" dirty="0"/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5D6F690E-3E67-881F-6CC4-A6EF8FFDD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Kam vyrazit?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Maskat</a:t>
            </a:r>
          </a:p>
          <a:p>
            <a:pPr marL="0" indent="0">
              <a:buNone/>
            </a:pP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Nizwa</a:t>
            </a:r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Wahibská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poušť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Poloostrov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Musandam</a:t>
            </a:r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Jabrin</a:t>
            </a:r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Salalah</a:t>
            </a:r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8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C34D2FF-6B2D-5CFE-758D-DFB5CAD5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10178F-D334-3355-8889-B3CBEDFED7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cs-CZ" dirty="0">
                <a:solidFill>
                  <a:srgbClr val="4A4A4A"/>
                </a:solidFill>
              </a:rPr>
              <a:t>Zájezdy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5A1F7DF-1552-49DB-448A-EFC4E2B7C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861" t="42051" r="17548" b="17654"/>
          <a:stretch/>
        </p:blipFill>
        <p:spPr>
          <a:xfrm>
            <a:off x="2979804" y="2288478"/>
            <a:ext cx="6157224" cy="281419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ADC078-3773-C0E4-C340-EDAA5F138565}"/>
              </a:ext>
            </a:extLst>
          </p:cNvPr>
          <p:cNvSpPr txBox="1"/>
          <p:nvPr/>
        </p:nvSpPr>
        <p:spPr>
          <a:xfrm>
            <a:off x="2155970" y="5292265"/>
            <a:ext cx="7804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hlinkClick r:id="rId4"/>
              </a:rPr>
              <a:t>https://www.invia.cz/dovolena/?nl_country_id%5B%5D=77&amp;nl_transportation_id%5B%5D=3_CZ&amp;gad_source=1&amp;gclid=CjwKCAiA9ourBhAVEiwA3L5RFg0k_Bo3ltZZslUcn3UBJyn_QXBOi6pOswOHMOm8OL4ABEfEWWLZNRoCmJwQAvD_BwE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2017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16D15F4-4360-47D1-03AE-D74BF8E3C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DE0F287-363F-B077-5E37-BD1DB4F4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328494"/>
            <a:ext cx="3855440" cy="911959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cs-CZ" dirty="0">
                <a:solidFill>
                  <a:srgbClr val="4A4A4A"/>
                </a:solidFill>
              </a:rPr>
              <a:t>Zdroje :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0D1B510-3DE0-3F7C-96FD-D12ADB71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618" y="1476462"/>
            <a:ext cx="3640822" cy="414108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Invia.cz</a:t>
            </a:r>
          </a:p>
          <a:p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Wikipedia</a:t>
            </a:r>
          </a:p>
          <a:p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Valka.cz</a:t>
            </a:r>
          </a:p>
          <a:p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Vlajky.EU</a:t>
            </a:r>
          </a:p>
          <a:p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Démos </a:t>
            </a:r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trade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 a. s.</a:t>
            </a:r>
          </a:p>
          <a:p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LastMinutky.sk</a:t>
            </a:r>
          </a:p>
        </p:txBody>
      </p:sp>
    </p:spTree>
    <p:extLst>
      <p:ext uri="{BB962C8B-B14F-4D97-AF65-F5344CB8AC3E}">
        <p14:creationId xmlns:p14="http://schemas.microsoft.com/office/powerpoint/2010/main" val="400151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4E55FDC-6B92-7A60-B817-90A387CF5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B6F219-79F8-2242-542A-F36C58FFB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cs-CZ" dirty="0">
                <a:solidFill>
                  <a:srgbClr val="4B4B4B"/>
                </a:solidFill>
              </a:rPr>
              <a:t>Děkujeme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C177EAB-F939-E51B-BEE5-0360F2473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2415" y="4352544"/>
            <a:ext cx="7768205" cy="1239894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Vypracovali : Patrik Kovalčík, Jakub Poláček, </a:t>
            </a:r>
          </a:p>
          <a:p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Filip Boháč a Lenka Ondračková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5748206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596226_38Langs_Updated" id="{347B6E3E-005E-4CB3-8C4A-0B54C59E637B}" vid="{ED7E8329-D6D1-4972-89BA-B088FD17CF3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AAE5F8FBD6844DB28FBB56551C1E9E" ma:contentTypeVersion="15" ma:contentTypeDescription="Vytvoří nový dokument" ma:contentTypeScope="" ma:versionID="a99262b525a4945e637cd05193dcb231">
  <xsd:schema xmlns:xsd="http://www.w3.org/2001/XMLSchema" xmlns:xs="http://www.w3.org/2001/XMLSchema" xmlns:p="http://schemas.microsoft.com/office/2006/metadata/properties" xmlns:ns2="851764c0-bb7d-4d8f-852d-b78cc9a56f96" xmlns:ns3="8aedd210-0136-41d6-b874-7c7fb0359b41" targetNamespace="http://schemas.microsoft.com/office/2006/metadata/properties" ma:root="true" ma:fieldsID="9630438f6963588c17c9c3786562de8f" ns2:_="" ns3:_="">
    <xsd:import namespace="851764c0-bb7d-4d8f-852d-b78cc9a56f96"/>
    <xsd:import namespace="8aedd210-0136-41d6-b874-7c7fb0359b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764c0-bb7d-4d8f-852d-b78cc9a56f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Značky obrázků" ma:readOnly="false" ma:fieldId="{5cf76f15-5ced-4ddc-b409-7134ff3c332f}" ma:taxonomyMulti="true" ma:sspId="f7e42eeb-001d-416d-a198-36340e4490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edd210-0136-41d6-b874-7c7fb0359b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Sloupec zachycení celé taxonomie" ma:hidden="true" ma:list="{3a0d1346-eaf2-4c6f-8bd5-3930547f3f7b}" ma:internalName="TaxCatchAll" ma:showField="CatchAllData" ma:web="8aedd210-0136-41d6-b874-7c7fb0359b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1764c0-bb7d-4d8f-852d-b78cc9a56f96">
      <Terms xmlns="http://schemas.microsoft.com/office/infopath/2007/PartnerControls"/>
    </lcf76f155ced4ddcb4097134ff3c332f>
    <TaxCatchAll xmlns="8aedd210-0136-41d6-b874-7c7fb0359b41" xsi:nil="true"/>
  </documentManagement>
</p:properties>
</file>

<file path=customXml/itemProps1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427874-7CB8-4C1B-BFE1-9FCA285BB658}"/>
</file>

<file path=customXml/itemProps3.xml><?xml version="1.0" encoding="utf-8"?>
<ds:datastoreItem xmlns:ds="http://schemas.openxmlformats.org/officeDocument/2006/customXml" ds:itemID="{48775A23-75CA-4614-9647-C9B2CE742C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Balík</Template>
  <TotalTime>263</TotalTime>
  <Words>379</Words>
  <Application>Microsoft Office PowerPoint</Application>
  <PresentationFormat>Širokoúhlá obrazovka</PresentationFormat>
  <Paragraphs>60</Paragraphs>
  <Slides>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Gill Sans MT</vt:lpstr>
      <vt:lpstr>Balík</vt:lpstr>
      <vt:lpstr>Omán  </vt:lpstr>
      <vt:lpstr>Omán stručně</vt:lpstr>
      <vt:lpstr>Základní informace</vt:lpstr>
      <vt:lpstr>Kultura a kuchyně</vt:lpstr>
      <vt:lpstr>Cestování a kam na dovolenou?</vt:lpstr>
      <vt:lpstr>Zájezdy</vt:lpstr>
      <vt:lpstr>Zdroje :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Omán</dc:title>
  <dc:creator>Patrik Kovalčík</dc:creator>
  <cp:lastModifiedBy>Markéta Bonková</cp:lastModifiedBy>
  <cp:revision>2</cp:revision>
  <dcterms:created xsi:type="dcterms:W3CDTF">2023-11-26T16:20:21Z</dcterms:created>
  <dcterms:modified xsi:type="dcterms:W3CDTF">2023-11-28T14:00:19Z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0x0101006AAAE5F8FBD6844DB28FBB56551C1E9E</vt:lpwstr>
  </property>
</Properties>
</file>