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61" r:id="rId4"/>
    <p:sldId id="262" r:id="rId5"/>
    <p:sldId id="263" r:id="rId6"/>
    <p:sldId id="264" r:id="rId7"/>
    <p:sldId id="266" r:id="rId8"/>
    <p:sldId id="259" r:id="rId9"/>
    <p:sldId id="265" r:id="rId1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3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1F6E82-E4FE-4DF5-90BE-341CFE4019A3}" type="datetime1">
              <a:rPr lang="cs-CZ" smtClean="0"/>
              <a:t>28.11.2023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F60672-C8C4-4DCF-B877-02C0D340BCEB}" type="datetime1">
              <a:rPr lang="cs-CZ" smtClean="0"/>
              <a:t>28.11.2023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757A148-3510-4E72-9938-6FB6C73F01AC}" type="datetime1">
              <a:rPr lang="cs-CZ" smtClean="0"/>
              <a:t>28.11.2023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6C2A9-410E-448A-954E-0040863DDA94}" type="datetime1">
              <a:rPr lang="cs-CZ" smtClean="0"/>
              <a:t>28.11.2023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186496-C224-4F0F-BC29-D327824892BA}" type="datetime1">
              <a:rPr lang="cs-CZ" smtClean="0"/>
              <a:t>28.11.2023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83BFF-2158-4E0B-955F-F81B2C6829E3}" type="datetime1">
              <a:rPr lang="cs-CZ" smtClean="0"/>
              <a:t>28.11.2023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71FC348-A95B-4D9B-BC81-C3F6E322B261}" type="datetime1">
              <a:rPr lang="cs-CZ" smtClean="0"/>
              <a:t>28.11.2023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DC50C-9840-4518-A15D-DE61D385DE31}" type="datetime1">
              <a:rPr lang="cs-CZ" smtClean="0"/>
              <a:t>28.11.2023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BF9D8-50CB-422B-BC87-9B56A47F9A28}" type="datetime1">
              <a:rPr lang="cs-CZ" smtClean="0"/>
              <a:t>28.11.2023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B211D-397E-49F0-987A-37031B73686F}" type="datetime1">
              <a:rPr lang="cs-CZ" smtClean="0"/>
              <a:t>28.11.2023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34C11A-E9E6-4EAB-A5B4-F531E006532C}" type="datetime1">
              <a:rPr lang="cs-CZ" smtClean="0"/>
              <a:t>28.11.2023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9B5957E-EBD5-4B87-9533-1B323153FD8F}" type="datetime1">
              <a:rPr lang="cs-CZ" smtClean="0"/>
              <a:t>28.11.2023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F885618-289D-4BD4-B88D-CDA7C867FA3E}" type="datetime1">
              <a:rPr lang="cs-CZ" smtClean="0"/>
              <a:t>28.11.2023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016DE02-4111-4D63-947B-220D0222A625}" type="datetime1">
              <a:rPr lang="cs-CZ" smtClean="0"/>
              <a:t>28.11.2023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ing.com/hotel/tr/miramor-antalya2.cs.html?label=msn-9hPSCqQC2IO9FP0aZ*1kHQ-80127038301194%3Atidat-2331926723917399%3Aloc-51%3Aneo%3Amtb%3Alp138244%3Adec%3Aqsprazdniny%2Bv%2Bturecku%2Bceny%2Ba%2Bubytov%C3%A1n%C3%AD&amp;sid=372d5614baed2edef89ca12fb21c9c87&amp;aid=1181029&amp;ucfs=1&amp;arphpl=1&amp;checkin=2024-04-15&amp;checkout=2024-04-20&amp;dest_id=215&amp;dest_type=country&amp;group_adults=2&amp;req_adults=2&amp;no_rooms=1&amp;group_children=0&amp;req_children=0&amp;hpos=2&amp;hapos=2&amp;sr_order=popularity&amp;srpvid=e3503a97aed60376&amp;srepoch=1700468398&amp;all_sr_blocks=947425407_367321238_2_85_0&amp;highlighted_blocks=947425407_367321238_2_85_0&amp;matching_block_id=947425407_367321238_2_85_0&amp;sr_pri_blocks=947425407_367321238_2_85_0__30442&amp;from_sustainable_property_sr=1&amp;from=searchresults#hotelTmpl" TargetMode="External"/><Relationship Id="rId2" Type="http://schemas.openxmlformats.org/officeDocument/2006/relationships/hyperlink" Target="https://www.booking.com/hotel/tr/selin-antalya.cs.html?label=msn-9hPSCqQC2IO9FP0aZ*1kHQ-80127038301194%3Atidat-2331926723917399%3Aloc-51%3Aneo%3Amtb%3Alp138244%3Adec%3Aqsprazdniny%2Bv%2Bturecku%2Bceny%2Ba%2Bubytov%C3%A1n%C3%AD&amp;sid=372d5614baed2edef89ca12fb21c9c87&amp;aid=1181029&amp;ucfs=1&amp;arphpl=1&amp;checkin=2024-04-01&amp;checkout=2024-04-06&amp;dest_id=215&amp;dest_type=country&amp;group_adults=2&amp;req_adults=2&amp;no_rooms=1&amp;group_children=0&amp;req_children=0&amp;hpos=1&amp;hapos=1&amp;sr_order=popularity&amp;srpvid=e3503a97aed60376&amp;srepoch=1700468398&amp;all_sr_blocks=41330810_88806871_2_85_0&amp;highlighted_blocks=41330810_88806871_2_85_0&amp;matching_block_id=41330810_88806871_2_85_0&amp;sr_pri_blocks=41330810_88806871_2_85_0__45600&amp;from_sustainable_property_sr=1&amp;from=searchresults#hotelTm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amukkale" TargetMode="External"/><Relationship Id="rId13" Type="http://schemas.openxmlformats.org/officeDocument/2006/relationships/hyperlink" Target="https://www.bing.com/images/search?view=detailV2&amp;ccid=5YCvZj7%2b&amp;id=169DBE59436DE67BF06A8AD6A8F0FC106C88EDCF&amp;thid=OIP.5YCvZj7-Wxb3V5DYwbHjVwHaE8&amp;mediaurl=https%3a%2f%2fwww.eximtours.cz%2fgetmedia%2fe66fa0aa-f9e1-4005-8c61-ce9ad5a16d20%2fturecko_foto.jpg%3fmaxsidesize%3d1200%26resizemode%3dforce&amp;cdnurl=https%3a%2f%2fth.bing.com%2fth%2fid%2fR.e580af663efe5b16f75790d8c1b1e357%3frik%3dz%252b2IbBD88KjWig%26pid%3dImgRaw%26r%3d0&amp;exph=800&amp;expw=1200&amp;q=turecko&amp;simid=608011698602998735&amp;FORM=IRPRST&amp;ck=BD7671CF9C26A3F43EEA06A1778708DB&amp;selectedIndex=8&amp;ajaxhist=0&amp;ajaxserp=0" TargetMode="External"/><Relationship Id="rId3" Type="http://schemas.openxmlformats.org/officeDocument/2006/relationships/hyperlink" Target="https://www.bing.com/images/search?view=detailV2&amp;ccid=8arh1fsY&amp;id=DF525B3FABE69CD7CA67633901A1C34C6F906C29&amp;thid=OIP.8arh1fsYuqXuUzyquEH23wHaE8&amp;mediaurl=https%3a%2f%2fwww.statnevlajky.sk%2fdata%2fflags%2fw1600%2ftr.png&amp;cdnurl=https%3a%2f%2fth.bing.com%2fth%2fid%2fR.f1aae1d5fb18baa5ee533caab841f6df%3frik%3dKWyQb0zDoQE5Yw%26pid%3dImgRaw%26r%3d0&amp;exph=1067&amp;expw=1600&amp;q=turecko+vlajka&amp;simid=607988587416069674&amp;FORM=IRPRST&amp;ck=6E262CE671D7EA97000D4B4AAE0B2653&amp;selectedIndex=11&amp;ajaxhist=0&amp;ajaxserp=0" TargetMode="External"/><Relationship Id="rId7" Type="http://schemas.openxmlformats.org/officeDocument/2006/relationships/hyperlink" Target="https://www.bing.com/images/search?view=detailV2&amp;ccid=Q4qGmH2d&amp;id=3356906A1008EAD02D72A0E35B178861684C7D62&amp;thid=OIP.Q4qGmH2dbQoProlg3asG2gHaEz&amp;mediaurl=https%3A%2F%2Fth.bing.com%2Fth%2Fid%2FR.438a86987d9d6d0a0fae8960ddab06da%3Frik%3DYn1MaGGIF1vjoA%26riu%3Dhttp%253a%252f%252fotdix-v-tyrcii.ru%252fwp-content%252fuploads%252f2018%252f08%252fDvorets-Topkapy-v-Stambule.jpg%26ehk%3DjONjOC8Ug%252bUNPtXVhgtUzYMI30dL7DiLASFBfn1HJpE%253d%26risl%3D%26pid%3DImgRaw%26r%3D0&amp;exph=584&amp;expw=900&amp;q=turecko+palac+topkapi&amp;simid=608015963511529831&amp;form=IRPRST&amp;ck=C1B425E311D356A2551ED2C8FEAFC9EC&amp;selectedindex=1&amp;ajaxhist=0&amp;ajaxserp=0&amp;pivotparams=insightsToken%3Dccid_cUjypU%252B9*cp_9BEAE07415CD1E059A29AEF3257FA327*mid_FBC688A51985E973292DCEEDCBF721754CBBAF69*simid_608002069314210617*thid_OIP.cUjypU-9VQus!_cSGurtjvwEsDh&amp;vt=0&amp;sim=11&amp;iss=VSI&amp;ajaxhist=0&amp;ajaxserp=0" TargetMode="External"/><Relationship Id="rId12" Type="http://schemas.openxmlformats.org/officeDocument/2006/relationships/hyperlink" Target="https://www.bing.com/images/search?view=detailV2&amp;ccid=BCg1rAiG&amp;id=4D31244A77B5037E2C48579278212EFE06DCA99D&amp;thid=OIP.BCg1rAiGcDjtN5B9xvI9MwHaE8&amp;mediaurl=https%3a%2f%2fwww.penny-reisen.de%2fpibe-media%2fjahnd%2fhotel%2fXA1025_S21_1.jpg&amp;cdnurl=https%3a%2f%2fth.bing.com%2fth%2fid%2fR.042835ac08867038ed37907dc6f23d33%3frik%3dnancBv4uIXiSVw%26pid%3dImgRaw%26r%3d0&amp;exph=800&amp;expw=1199&amp;q=.+Sentido+Kamelya+Selin+Luxury+Resort+%26+SPA+%e2%80%93+Ultra+All+Inclusive&amp;simid=608003104395961246&amp;FORM=IRPRST&amp;ck=A9F9E83A1C00C24BBACB664D5581F074&amp;selectedIndex=4&amp;ajaxhist=0&amp;ajaxserp=0" TargetMode="External"/><Relationship Id="rId2" Type="http://schemas.openxmlformats.org/officeDocument/2006/relationships/hyperlink" Target="https://www.bing.com/images/search?view=detailV2&amp;ccid=fXMIHVxk&amp;id=527733E5F3D9A8C4A510695A790E67AD6EBC7796&amp;thid=OIP.fXMIHVxkOUEOppO5JIBXMAHaE9&amp;mediaurl=https%3A%2F%2Fmedia.istockphoto.com%2Fphotos%2Fhabor-of-alanya-picture-id485849979%3Fk%3D6%26m%3D485849979%26s%3D612x612%26w%3D0%26h%3D1Y1hNwD_lTTrcmx2ZX_rO_0WmoqZsfi3iIXcYs19f7A%3D&amp;cdnurl=https%3A%2F%2Fth.bing.com%2Fth%2Fid%2FR.7d73081d5c6439410ea693b924805730%3Frik%3Dlne8bq1nDnlaaQ%26pid%3DImgRaw%26r%3D0&amp;exph=410&amp;expw=612&amp;q=turecko&amp;simid=608022143971119066&amp;form=IRPRST&amp;ck=BE0E3E87776A9E1FD8EC999142C60A67&amp;selectedindex=0&amp;ajaxhist=0&amp;ajaxserp=0&amp;pivotparams=insightsToken%3Dccid_2r71R%252FKu*cp_41DDE22A04A27C3CFEB3CFF98F0D5C1F*mid_EC765D6CCC6E08076BDFD46AEEE32D1783F66E6B*simid_608036338832982441*thid_OIP.2r71R!_KuNxW7YL4Kaz21PwAAAA&amp;vt=0&amp;sim=11&amp;iss=VSI&amp;ajaxhist=0&amp;ajaxserp=0" TargetMode="External"/><Relationship Id="rId16" Type="http://schemas.openxmlformats.org/officeDocument/2006/relationships/hyperlink" Target="https://www.bing.com/images/search?view=detailV2&amp;ccid=zjRx39O6&amp;id=4D7F066DBF15F8CB434FE797D04E9F059A75FD5A&amp;thid=OIP.zjRx39O6Yf7meK5otx0-egHaE8&amp;mediaurl=https%3A%2F%2Fwww.redok.cz%2Fuserfiles%2Fimages%2FTurecko%20-%20Istanbul.jpg&amp;cdnurl=https%3A%2F%2Fth.bing.com%2Fth%2Fid%2FR.ce3471dfd3ba61fee678ae68b71d3e7a%3Frik%3DWv11mgWfTtCX5w%26pid%3DImgRaw%26r%3D0&amp;exph=1067&amp;expw=1600&amp;q=kdy+je+nejlep%c5%a1%c3%ad+jet+do+turecka&amp;simid=608017702977810574&amp;form=IRPRST&amp;ck=12CEED7E6FD00015626B9B9D9E338F0F&amp;selectedindex=2&amp;ajaxhist=0&amp;ajaxserp=0&amp;vt=0&amp;sim=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search?view=detailV2&amp;ccid=tZbJTCTY&amp;id=3A12D023F258415ABBD888FDF531BC8F6039F0A7&amp;thid=OIP.tZbJTCTYRSg-9AjF9FaMxAHaFi&amp;mediaurl=https%3A%2F%2Ftravelplanet.in%2Fwp-content%2Fuploads%2F2012%2F08%2Fdscn3149.jpg&amp;cdnurl=https%3A%2F%2Fth.bing.com%2Fth%2Fid%2FR.b596c94c24d845283ef408c5f4568cc4%3Frik%3Dp%252fA5YI%252b8MfX9iA%26pid%3DImgRaw%26r%3D0&amp;exph=1532&amp;expw=2048&amp;q=pamukkale&amp;simid=608004448721327319&amp;form=IRPRST&amp;ck=340D3584EF621EC94A5C039769FB0A5B&amp;selectedindex=8&amp;ajaxhist=0&amp;ajaxserp=0&amp;vt=0" TargetMode="External"/><Relationship Id="rId11" Type="http://schemas.openxmlformats.org/officeDocument/2006/relationships/hyperlink" Target="https://www.booking.com/searchresults.cs.html?aid=1181029&amp;label=msn-9hPSCqQC2IO9FP0aZ*1kHQ-80127038301194%3Atidat-2331926723917399%3Aloc-51%3Aneo%3Amtb%3Alp138244%3Adec%3Aqsprazdniny+v+turecku+ceny+a+ubytov%C3%A1n%C3%AD&amp;sid=372d5614baed2edef89ca12fb21c9c87&amp;sb=1&amp;sb_lp=1&amp;src=theme_landing_country&amp;src_elem=sb&amp;error_url=https%3A%2F%2Fwww.booking.com%2Fresorts%2Fcountry%2Ftr.cs.html%3Faid%3D1181029%26label%3Dmsn-9hPSCqQC2IO9FP0aZ%252A1kHQ-80127038301194%253Atidat-2331926723917399%253Aloc-51%253Aneo%253Amtb%253Alp138244%253Adec%253Aqsprazdniny%2520v%2520turecku%2520ceny%2520a%2520ubytov%25C3%25A1n%25C3%25AD%26sid%3D372d5614baed2edef89ca12fb21c9c87%26&amp;top_ufis=0&amp;theme_id=92&amp;theme_source=theme_landing_country&amp;ss=Turecko&amp;is_ski_area=0&amp;ssne=Turecko&amp;ssne_untouched=Turecko&amp;dest_id=215&amp;dest_type=country&amp;checkin_year=&amp;checkin_month=&amp;checkout_year=&amp;checkout_month=&amp;flex_window=0&amp;group_adults=2&amp;group_children=0&amp;no_rooms=1&amp;b_h4u_keep_filters=&amp;from_sf=1&amp;ltfd=1%3A5%3A4-2024%3A1%3A" TargetMode="External"/><Relationship Id="rId5" Type="http://schemas.openxmlformats.org/officeDocument/2006/relationships/hyperlink" Target="https://cs.wikipedia.org/wiki/Turecko" TargetMode="External"/><Relationship Id="rId15" Type="http://schemas.openxmlformats.org/officeDocument/2006/relationships/hyperlink" Target="https://www.bing.com/search?pglt=2211&amp;q=kdy+je+nejlep%C5%A1%C3%AD+jet+do+turecka&amp;cvid=fc1791bd61b84066bd1c0e11d84fc676&amp;gs_lcrp=EgZjaHJvbWUyBggAEEUYOTIGCAEQABhAMgYIAhAAGEAyBggDEAAYQDIGCAQQABhAMgYIBRAAGEAyBggGEAAYQDIGCAcQABhAMgYICBAAGEAyBwgJEEUY_FXSAQk1Mzg0OWowajGoAgCwAgA&amp;FORM=ANNAB1&amp;PC=LCTS" TargetMode="External"/><Relationship Id="rId10" Type="http://schemas.openxmlformats.org/officeDocument/2006/relationships/hyperlink" Target="https://www.bing.com/images/search?view=detailV2&amp;ccid=7b6hNf84&amp;id=771735B6999373C9A9BB85A2976B7E9D312A49F0&amp;thid=OIP.7b6hNf84Eb-F5znnOIzN0wHaEK&amp;mediaurl=https%3a%2f%2fimg.aktuality.sk%2ffoto%2filustra-n-foto%2fOTYweDU0MC9zbWFydC9maWx0ZXJzOmZvcm1hdChqcGcpL2h0dHA6Ly9sb2NhbGhvc3Q6ODEvaW1hZ2VzL3B1bHNjbXMvWXpBN01EQV8%3d%2f6f7bb72c-bcc8-41b2-a188-7dfc4785cd5a.jpeg%3fst%3drPHUC47KcnqQh_ex9kccEXeOaa3ZUWTampscl9jsmDs%26ts%3d1627336800%26e%3d0&amp;cdnurl=https%3a%2f%2fth.bing.com%2fth%2fid%2fR.edbea135ff3811bf85e739e7388ccdd3%3frik%3d8EkqMZ1%252ba5eihQ%26pid%3dImgRaw%26r%3d0&amp;exph=540&amp;expw=960&amp;q=turecka+lira&amp;simid=608029862033633664&amp;FORM=IRPRST&amp;ck=017FE625391828C150727D6245751175&amp;selectedIndex=0&amp;ajaxhist=0&amp;ajaxserp=0" TargetMode="External"/><Relationship Id="rId4" Type="http://schemas.openxmlformats.org/officeDocument/2006/relationships/hyperlink" Target="https://www.bing.com/images/search?view=detailV2&amp;ccid=hNcJzfzp&amp;id=F079A5AB3783EA8444A612D70D9043C7413F321F&amp;thid=OIP.hNcJzfzpHSce35txcOiowwHaEK&amp;mediaurl" TargetMode="External"/><Relationship Id="rId9" Type="http://schemas.openxmlformats.org/officeDocument/2006/relationships/hyperlink" Target="https://www.bing.com/search?pglt=547&amp;q=turecka+lira&amp;cvid=b276cebd80e74006a3fa231875c425d7&amp;gs_lcrp=EgZjaHJvbWUqBggAEAAYQDIGCAAQABhAMgYIARAAGEAyBggCEAAYQDIGCAMQABhAMgYIBBAAGEAyBggFEAAYQDIGCAYQABhAMgYIBxAAGEAyBggIEAAYQDIHCAkQRRj8VdIBCDM0NTFqMGoxqAIAsAIA&amp;FORM=ANSAB1&amp;PC=LCTS" TargetMode="External"/><Relationship Id="rId14" Type="http://schemas.openxmlformats.org/officeDocument/2006/relationships/hyperlink" Target="https://www.planetacestovani.cz/ceny-v-tureck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lajka Turecka | Statnevlajky.sk">
            <a:extLst>
              <a:ext uri="{FF2B5EF4-FFF2-40B4-BE49-F238E27FC236}">
                <a16:creationId xmlns:a16="http://schemas.microsoft.com/office/drawing/2014/main" id="{4380772A-737E-C521-1295-EF8B030A5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0" b="4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35" name="Date Placeholder 2">
            <a:extLst>
              <a:ext uri="{FF2B5EF4-FFF2-40B4-BE49-F238E27FC236}">
                <a16:creationId xmlns:a16="http://schemas.microsoft.com/office/drawing/2014/main" id="{AE343F44-0FD4-CC3F-D64F-4FE2C312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4F885618-289D-4BD4-B88D-CDA7C867FA3E}" type="datetime1">
              <a:rPr lang="cs-CZ" smtClean="0"/>
              <a:pPr rtl="0">
                <a:spcAft>
                  <a:spcPts val="600"/>
                </a:spcAft>
              </a:pPr>
              <a:t>28.11.2023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83" y="1140945"/>
            <a:ext cx="3785118" cy="1042417"/>
          </a:xfrm>
        </p:spPr>
        <p:txBody>
          <a:bodyPr rtlCol="0" anchor="b">
            <a:noAutofit/>
          </a:bodyPr>
          <a:lstStyle/>
          <a:p>
            <a:pPr rtl="0"/>
            <a:r>
              <a:rPr lang="cs" sz="5400" dirty="0">
                <a:latin typeface="Amasis MT Pro Black" panose="02040A04050005020304" pitchFamily="18" charset="-18"/>
                <a:cs typeface="Aharoni" panose="020F0502020204030204" pitchFamily="2" charset="-79"/>
              </a:rPr>
              <a:t>TURECKO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49" y="5358384"/>
            <a:ext cx="3144774" cy="1042416"/>
          </a:xfrm>
        </p:spPr>
        <p:txBody>
          <a:bodyPr rtlCol="0">
            <a:normAutofit/>
          </a:bodyPr>
          <a:lstStyle/>
          <a:p>
            <a:pPr rtl="0"/>
            <a:r>
              <a:rPr lang="cs" dirty="0"/>
              <a:t>Tereza Doubravová, Nela Platošová, Nikol Braunová, Patrik Makky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2DC8F-A3AB-E568-4078-02E1E940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  <a:cs typeface="Aharoni" panose="02010803020104030203" pitchFamily="2" charset="-79"/>
              </a:rPr>
              <a:t>OBECNÝ POPIS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33801-FA41-7FA4-BEB3-2F6C783880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Hl. město: ANKARA</a:t>
            </a:r>
          </a:p>
          <a:p>
            <a:r>
              <a:rPr lang="cs-CZ" dirty="0"/>
              <a:t>Rozloha 783 356 km2</a:t>
            </a:r>
          </a:p>
          <a:p>
            <a:r>
              <a:rPr lang="cs-CZ" dirty="0"/>
              <a:t>Počet obyvatel: 83 429 615 </a:t>
            </a:r>
          </a:p>
          <a:p>
            <a:r>
              <a:rPr lang="cs-CZ" dirty="0"/>
              <a:t>Jazyk: turečtina, kurdština, arabština</a:t>
            </a:r>
          </a:p>
          <a:p>
            <a:r>
              <a:rPr lang="cs-CZ" dirty="0"/>
              <a:t>Náboženství: ISLÁM i křesťanství</a:t>
            </a:r>
          </a:p>
          <a:p>
            <a:r>
              <a:rPr lang="cs-CZ" dirty="0"/>
              <a:t>Státní zřízení: prezidentská republika</a:t>
            </a:r>
          </a:p>
          <a:p>
            <a:r>
              <a:rPr lang="cs-CZ" dirty="0"/>
              <a:t>Prezident: RECEP TAYYIP ERDOGAN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98B469-F0B1-2F45-0EE9-8811E8D2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C2783BFF-2158-4E0B-955F-F81B2C6829E3}" type="datetime1">
              <a:rPr lang="cs-CZ" smtClean="0"/>
              <a:pPr rtl="0">
                <a:spcAft>
                  <a:spcPts val="600"/>
                </a:spcAft>
              </a:pPr>
              <a:t>28.11.2023</a:t>
            </a:fld>
            <a:endParaRPr lang="en-US"/>
          </a:p>
        </p:txBody>
      </p:sp>
      <p:pic>
        <p:nvPicPr>
          <p:cNvPr id="2050" name="Picture 2" descr="Spolupráce s Tureckem bude unii něco stát | Hospodářské noviny (HN.cz)">
            <a:extLst>
              <a:ext uri="{FF2B5EF4-FFF2-40B4-BE49-F238E27FC236}">
                <a16:creationId xmlns:a16="http://schemas.microsoft.com/office/drawing/2014/main" id="{505B53B1-A837-8634-FBE4-FE600F67C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2666047"/>
            <a:ext cx="4663440" cy="262318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643532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2C9EB-6A4E-D748-F994-487752C4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  <a:cs typeface="Aharoni" panose="02010803020104030203" pitchFamily="2" charset="-79"/>
              </a:rPr>
              <a:t>PAMÁTKY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FBAA2-DDFB-FB03-2E49-99BD77C6F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PAMUKKALE</a:t>
            </a:r>
          </a:p>
          <a:p>
            <a:r>
              <a:rPr lang="cs-CZ" dirty="0"/>
              <a:t>GALATSKÁ VĚŽ</a:t>
            </a:r>
          </a:p>
          <a:p>
            <a:r>
              <a:rPr lang="cs-CZ" dirty="0"/>
              <a:t>ISTAMBUL</a:t>
            </a:r>
          </a:p>
          <a:p>
            <a:r>
              <a:rPr lang="cs-CZ" dirty="0"/>
              <a:t>PALÁC TOPKAPI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3FD1B6-F635-3A24-5371-34188191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25BDC50C-9840-4518-A15D-DE61D385DE31}" type="datetime1">
              <a:rPr lang="cs-CZ" smtClean="0"/>
              <a:pPr rtl="0">
                <a:spcAft>
                  <a:spcPts val="600"/>
                </a:spcAft>
              </a:pPr>
              <a:t>28.11.2023</a:t>
            </a:fld>
            <a:endParaRPr lang="en-US"/>
          </a:p>
        </p:txBody>
      </p:sp>
      <p:pic>
        <p:nvPicPr>
          <p:cNvPr id="3074" name="Picture 2" descr="Pamukkale'nin özellikleri nelerdir?">
            <a:extLst>
              <a:ext uri="{FF2B5EF4-FFF2-40B4-BE49-F238E27FC236}">
                <a16:creationId xmlns:a16="http://schemas.microsoft.com/office/drawing/2014/main" id="{A0A71A43-3BF3-F25B-6904-732AD36CB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r="-3" b="-3"/>
          <a:stretch/>
        </p:blipFill>
        <p:spPr bwMode="auto">
          <a:xfrm>
            <a:off x="685800" y="609600"/>
            <a:ext cx="4181475" cy="325225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6" name="Picture 4" descr="Дворец Топкапы в Стамбуле">
            <a:extLst>
              <a:ext uri="{FF2B5EF4-FFF2-40B4-BE49-F238E27FC236}">
                <a16:creationId xmlns:a16="http://schemas.microsoft.com/office/drawing/2014/main" id="{60B37D4D-C1A4-BC0F-76A3-65879D2F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93" y="3429000"/>
            <a:ext cx="4880299" cy="316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013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234CC-EDC4-206F-3424-14C11146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masis MT Pro Black" panose="02040A04050005020304" pitchFamily="18" charset="-18"/>
                <a:cs typeface="Aharoni" panose="02010803020104030203" pitchFamily="2" charset="-79"/>
              </a:rPr>
              <a:t>PAMUKKALE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E3D33-759E-F22B-5CE0-B8103F010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Lázně jako žádné jiné!</a:t>
            </a:r>
          </a:p>
          <a:p>
            <a:r>
              <a:rPr lang="cs-CZ" dirty="0"/>
              <a:t>V překladu: BAVLNĚNÝ HRAD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Na povrch vytékají minerální prameny bohaté na VÁPNÍK – po skále stékají usazeniny TRAVERTINU</a:t>
            </a:r>
          </a:p>
          <a:p>
            <a:r>
              <a:rPr lang="cs-CZ" dirty="0">
                <a:sym typeface="Wingdings" panose="05000000000000000000" pitchFamily="2" charset="2"/>
              </a:rPr>
              <a:t>Seznam UNESCO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FA974D-D2B4-02A5-7409-7E736943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28.11.2023</a:t>
            </a:fld>
            <a:endParaRPr lang="en-US"/>
          </a:p>
        </p:txBody>
      </p:sp>
      <p:pic>
        <p:nvPicPr>
          <p:cNvPr id="4098" name="Picture 2" descr=" ">
            <a:extLst>
              <a:ext uri="{FF2B5EF4-FFF2-40B4-BE49-F238E27FC236}">
                <a16:creationId xmlns:a16="http://schemas.microsoft.com/office/drawing/2014/main" id="{748DA0C8-0EEB-A069-C521-841750FC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04" y="3717929"/>
            <a:ext cx="5846321" cy="25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EBAC997-079B-7F7B-D3C1-52C2ED79F07D}"/>
              </a:ext>
            </a:extLst>
          </p:cNvPr>
          <p:cNvSpPr/>
          <p:nvPr/>
        </p:nvSpPr>
        <p:spPr>
          <a:xfrm>
            <a:off x="6484776" y="5222251"/>
            <a:ext cx="121298" cy="161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030221F2-2A75-FE9F-78FC-D5DA59D78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6" y="3736325"/>
            <a:ext cx="4553339" cy="249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923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B56BF-D002-A772-C060-7618A79A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20566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  <a:ea typeface="ADLaM Display" panose="020F0502020204030204" pitchFamily="2" charset="0"/>
                <a:cs typeface="Aldhabi" panose="020F0502020204030204" pitchFamily="2" charset="-78"/>
              </a:rPr>
              <a:t>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14DB0-3D27-1B19-E657-EF7EED903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2613" y="2124580"/>
            <a:ext cx="4663440" cy="3749040"/>
          </a:xfrm>
        </p:spPr>
        <p:txBody>
          <a:bodyPr>
            <a:normAutofit/>
          </a:bodyPr>
          <a:lstStyle/>
          <a:p>
            <a:r>
              <a:rPr lang="cs-CZ" dirty="0"/>
              <a:t>V Turecku se platí </a:t>
            </a:r>
            <a:r>
              <a:rPr lang="cs-CZ" b="1" dirty="0"/>
              <a:t>TURECKOU LIROU </a:t>
            </a:r>
            <a:r>
              <a:rPr lang="cs-CZ" dirty="0"/>
              <a:t>(TRY)</a:t>
            </a:r>
          </a:p>
          <a:p>
            <a:r>
              <a:rPr lang="cs-CZ" dirty="0"/>
              <a:t>1kč = 1,28</a:t>
            </a:r>
            <a:r>
              <a:rPr lang="cs-CZ" b="0" i="0" dirty="0">
                <a:effectLst/>
              </a:rPr>
              <a:t>₺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4246E5-9057-6CAD-3CC5-A6AB8501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C2783BFF-2158-4E0B-955F-F81B2C6829E3}" type="datetime1">
              <a:rPr lang="cs-CZ" smtClean="0"/>
              <a:pPr rtl="0">
                <a:spcAft>
                  <a:spcPts val="600"/>
                </a:spcAft>
              </a:pPr>
              <a:t>28.11.2023</a:t>
            </a:fld>
            <a:endParaRPr lang="en-US"/>
          </a:p>
        </p:txBody>
      </p:sp>
      <p:pic>
        <p:nvPicPr>
          <p:cNvPr id="1026" name="Picture 2" descr="Turecká líra je rekordne slabá | Aktuality.sk">
            <a:extLst>
              <a:ext uri="{FF2B5EF4-FFF2-40B4-BE49-F238E27FC236}">
                <a16:creationId xmlns:a16="http://schemas.microsoft.com/office/drawing/2014/main" id="{84EFAA55-1CCC-3015-1632-646A3DA74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0" r="11138" b="-2"/>
          <a:stretch/>
        </p:blipFill>
        <p:spPr bwMode="auto">
          <a:xfrm>
            <a:off x="1066800" y="2037804"/>
            <a:ext cx="4663440" cy="3749040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AE2BE40-10AB-8774-DAC1-A658CC486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12290"/>
              </p:ext>
            </p:extLst>
          </p:nvPr>
        </p:nvGraphicFramePr>
        <p:xfrm>
          <a:off x="5909388" y="3363684"/>
          <a:ext cx="5740296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3432">
                  <a:extLst>
                    <a:ext uri="{9D8B030D-6E8A-4147-A177-3AD203B41FA5}">
                      <a16:colId xmlns:a16="http://schemas.microsoft.com/office/drawing/2014/main" val="4109460860"/>
                    </a:ext>
                  </a:extLst>
                </a:gridCol>
                <a:gridCol w="1913432">
                  <a:extLst>
                    <a:ext uri="{9D8B030D-6E8A-4147-A177-3AD203B41FA5}">
                      <a16:colId xmlns:a16="http://schemas.microsoft.com/office/drawing/2014/main" val="1693339345"/>
                    </a:ext>
                  </a:extLst>
                </a:gridCol>
                <a:gridCol w="1913432">
                  <a:extLst>
                    <a:ext uri="{9D8B030D-6E8A-4147-A177-3AD203B41FA5}">
                      <a16:colId xmlns:a16="http://schemas.microsoft.com/office/drawing/2014/main" val="2614004523"/>
                    </a:ext>
                  </a:extLst>
                </a:gridCol>
              </a:tblGrid>
              <a:tr h="358802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 litr mléka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  <a:r>
                        <a:rPr lang="cs-CZ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₺</a:t>
                      </a:r>
                      <a:endParaRPr lang="cs-CZ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162 Kč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895087"/>
                  </a:ext>
                </a:extLst>
              </a:tr>
              <a:tr h="35880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2 litry </a:t>
                      </a:r>
                      <a:r>
                        <a:rPr lang="cs-CZ" dirty="0" err="1">
                          <a:solidFill>
                            <a:sysClr val="windowText" lastClr="000000"/>
                          </a:solidFill>
                        </a:rPr>
                        <a:t>Coca</a:t>
                      </a:r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 coly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26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₺</a:t>
                      </a:r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35 Kč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378346"/>
                  </a:ext>
                </a:extLst>
              </a:tr>
              <a:tr h="35880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0,5 litrů piva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29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₺</a:t>
                      </a:r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</a:rPr>
                        <a:t>38 Kč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682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0484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FFC75-B589-B6E0-6E3C-2A544ADC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masis MT Pro Black" panose="02040A04050005020304" pitchFamily="18" charset="-18"/>
                <a:cs typeface="Aharoni" panose="02010803020104030203" pitchFamily="2" charset="-79"/>
              </a:rPr>
              <a:t>DOVOLENÁ V TURECKU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11E30-096E-D62D-C35C-797DE6F31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39" y="2099804"/>
            <a:ext cx="8991600" cy="3685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i="0" dirty="0">
                <a:solidFill>
                  <a:srgbClr val="1A1A1A"/>
                </a:solidFill>
                <a:effectLst/>
                <a:latin typeface="BlinkMacSystemFont"/>
              </a:rPr>
              <a:t>1</a:t>
            </a:r>
            <a:r>
              <a:rPr lang="cs-CZ" sz="2000" i="0" u="sng" dirty="0">
                <a:solidFill>
                  <a:srgbClr val="1A1A1A"/>
                </a:solidFill>
                <a:effectLst/>
                <a:latin typeface="BlinkMacSystemFont"/>
              </a:rPr>
              <a:t>. </a:t>
            </a:r>
            <a:r>
              <a:rPr lang="cs-CZ" sz="2000" i="0" u="sng" dirty="0" err="1">
                <a:solidFill>
                  <a:srgbClr val="1A1A1A"/>
                </a:solidFill>
                <a:effectLst/>
                <a:latin typeface="BlinkMacSystemFont"/>
              </a:rPr>
              <a:t>Sentido</a:t>
            </a:r>
            <a:r>
              <a:rPr lang="cs-CZ" sz="2000" i="0" u="sng" dirty="0">
                <a:solidFill>
                  <a:srgbClr val="1A1A1A"/>
                </a:solidFill>
                <a:effectLst/>
                <a:latin typeface="BlinkMacSystemFont"/>
              </a:rPr>
              <a:t> </a:t>
            </a:r>
            <a:r>
              <a:rPr lang="cs-CZ" sz="2000" i="0" u="sng" dirty="0" err="1">
                <a:solidFill>
                  <a:srgbClr val="1A1A1A"/>
                </a:solidFill>
                <a:effectLst/>
                <a:latin typeface="BlinkMacSystemFont"/>
              </a:rPr>
              <a:t>Kamelya</a:t>
            </a:r>
            <a:r>
              <a:rPr lang="cs-CZ" sz="2000" i="0" u="sng" dirty="0">
                <a:solidFill>
                  <a:srgbClr val="1A1A1A"/>
                </a:solidFill>
                <a:effectLst/>
                <a:latin typeface="BlinkMacSystemFont"/>
              </a:rPr>
              <a:t> Selin </a:t>
            </a:r>
            <a:r>
              <a:rPr lang="cs-CZ" sz="2000" i="0" u="sng" dirty="0" err="1">
                <a:solidFill>
                  <a:srgbClr val="1A1A1A"/>
                </a:solidFill>
                <a:effectLst/>
                <a:latin typeface="BlinkMacSystemFont"/>
              </a:rPr>
              <a:t>Luxury</a:t>
            </a:r>
            <a:r>
              <a:rPr lang="cs-CZ" sz="2000" i="0" u="sng" dirty="0">
                <a:solidFill>
                  <a:srgbClr val="1A1A1A"/>
                </a:solidFill>
                <a:effectLst/>
                <a:latin typeface="BlinkMacSystemFont"/>
              </a:rPr>
              <a:t> Resort </a:t>
            </a:r>
            <a:r>
              <a:rPr lang="cs-CZ" sz="2000" i="0" u="sng" strike="noStrike" dirty="0">
                <a:effectLst/>
                <a:latin typeface="var(--bui_font_headline_3_font-family)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lang="cs-CZ" sz="2000" i="0" u="sng" strike="noStrike" dirty="0">
                <a:effectLst/>
                <a:latin typeface="var(--bui_font_headline_3_font-family)"/>
              </a:rPr>
              <a:t> SPA – Ultra All </a:t>
            </a:r>
            <a:r>
              <a:rPr lang="cs-CZ" sz="2000" i="0" u="sng" strike="noStrike" dirty="0" err="1">
                <a:effectLst/>
                <a:latin typeface="var(--bui_font_headline_3_font-family)"/>
              </a:rPr>
              <a:t>Inclusive</a:t>
            </a:r>
            <a:endParaRPr lang="cs-CZ" sz="2000" i="0" u="sng" strike="noStrike" dirty="0">
              <a:effectLst/>
              <a:latin typeface="var(--bui_font_headline_3_font-family)"/>
            </a:endParaRPr>
          </a:p>
          <a:p>
            <a:r>
              <a:rPr lang="cs-CZ" sz="2000" b="0" i="0" dirty="0">
                <a:solidFill>
                  <a:srgbClr val="1A1A1A"/>
                </a:solidFill>
                <a:effectLst/>
                <a:latin typeface="BlinkMacSystemFont"/>
              </a:rPr>
              <a:t>Pobyt na 5 nocí pro 2 dospělé stojí: 11 175 </a:t>
            </a:r>
            <a:r>
              <a:rPr lang="cs-CZ" sz="2000" dirty="0">
                <a:solidFill>
                  <a:srgbClr val="1A1A1A"/>
                </a:solidFill>
                <a:latin typeface="BlinkMacSystemFont"/>
              </a:rPr>
              <a:t>K</a:t>
            </a:r>
            <a:r>
              <a:rPr lang="cs-CZ" sz="2000" b="0" i="0" dirty="0">
                <a:solidFill>
                  <a:srgbClr val="1A1A1A"/>
                </a:solidFill>
                <a:effectLst/>
                <a:latin typeface="BlinkMacSystemFont"/>
              </a:rPr>
              <a:t>č</a:t>
            </a:r>
          </a:p>
          <a:p>
            <a:pPr marL="0" indent="0" algn="l" fontAlgn="ctr">
              <a:buNone/>
            </a:pPr>
            <a:r>
              <a:rPr lang="cs-CZ" sz="2000" dirty="0">
                <a:solidFill>
                  <a:srgbClr val="1A1A1A"/>
                </a:solidFill>
                <a:latin typeface="BlinkMacSystemFont"/>
              </a:rPr>
              <a:t>2. </a:t>
            </a:r>
            <a:r>
              <a:rPr lang="cs-CZ" sz="2000" u="sng" dirty="0" err="1">
                <a:solidFill>
                  <a:srgbClr val="1A1A1A"/>
                </a:solidFill>
                <a:latin typeface="BlinkMacSystemFont"/>
              </a:rPr>
              <a:t>Miramor</a:t>
            </a:r>
            <a:r>
              <a:rPr lang="cs-CZ" sz="2000" u="sng" dirty="0">
                <a:solidFill>
                  <a:srgbClr val="1A1A1A"/>
                </a:solidFill>
                <a:latin typeface="BlinkMacSystemFont"/>
              </a:rPr>
              <a:t> Hotel </a:t>
            </a:r>
            <a:r>
              <a:rPr lang="cs-CZ" sz="2000" i="0" u="sng" strike="noStrike" dirty="0">
                <a:effectLst/>
                <a:latin typeface="var(--bui_font_headline_3_font-famil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lang="cs-CZ" sz="2000" b="1" i="0" u="sng" strike="noStrike" dirty="0">
                <a:solidFill>
                  <a:srgbClr val="CC8D00"/>
                </a:solidFill>
                <a:effectLst/>
                <a:latin typeface="var(--bui_font_headline_3_font-famil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000" i="0" u="sng" strike="noStrike" dirty="0">
                <a:effectLst/>
                <a:latin typeface="var(--bui_font_headline_3_font-famil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 – Ultra All </a:t>
            </a:r>
            <a:r>
              <a:rPr lang="cs-CZ" sz="2000" i="0" u="sng" strike="noStrike" dirty="0" err="1">
                <a:effectLst/>
                <a:latin typeface="var(--bui_font_headline_3_font-famil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Inclusive</a:t>
            </a:r>
            <a:r>
              <a:rPr lang="cs-CZ" sz="2000" i="0" u="sng" strike="noStrike" dirty="0">
                <a:effectLst/>
                <a:latin typeface="var(--bui_font_headline_3_font-famil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2000" b="1" i="0" u="sng" strike="noStrike" dirty="0">
              <a:solidFill>
                <a:srgbClr val="CC8D00"/>
              </a:solidFill>
              <a:effectLst/>
              <a:latin typeface="var(--bui_font_strong_1_font-family)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000" b="0" i="0" dirty="0">
                <a:solidFill>
                  <a:srgbClr val="1A1A1A"/>
                </a:solidFill>
                <a:effectLst/>
                <a:latin typeface="BlinkMacSystemFont"/>
              </a:rPr>
              <a:t>Pobyt na 5 nocí pro 2 dospělé stojí: 7 460 </a:t>
            </a:r>
            <a:r>
              <a:rPr lang="cs-CZ" sz="2000" dirty="0">
                <a:solidFill>
                  <a:srgbClr val="1A1A1A"/>
                </a:solidFill>
                <a:latin typeface="BlinkMacSystemFont"/>
              </a:rPr>
              <a:t>K</a:t>
            </a:r>
            <a:r>
              <a:rPr lang="cs-CZ" sz="2000" b="0" i="0" dirty="0">
                <a:solidFill>
                  <a:srgbClr val="1A1A1A"/>
                </a:solidFill>
                <a:effectLst/>
                <a:latin typeface="BlinkMacSystemFont"/>
              </a:rPr>
              <a:t>č</a:t>
            </a:r>
          </a:p>
          <a:p>
            <a:pPr marL="0" indent="0" algn="l" fontAlgn="ctr">
              <a:buNone/>
            </a:pPr>
            <a:r>
              <a:rPr lang="cs-CZ" sz="2000" b="0" i="0" dirty="0">
                <a:solidFill>
                  <a:srgbClr val="1A1A1A"/>
                </a:solidFill>
                <a:effectLst/>
                <a:latin typeface="BlinkMacSystemFont"/>
              </a:rPr>
              <a:t>3. </a:t>
            </a:r>
            <a:r>
              <a:rPr lang="cs-CZ" sz="2000" b="0" i="0" u="sng" dirty="0">
                <a:solidFill>
                  <a:srgbClr val="1A1A1A"/>
                </a:solidFill>
                <a:effectLst/>
                <a:latin typeface="BlinkMacSystemFont"/>
              </a:rPr>
              <a:t>Oscar </a:t>
            </a:r>
            <a:r>
              <a:rPr lang="cs-CZ" sz="2000" b="0" i="0" u="sng" dirty="0" err="1">
                <a:solidFill>
                  <a:srgbClr val="1A1A1A"/>
                </a:solidFill>
                <a:effectLst/>
                <a:latin typeface="BlinkMacSystemFont"/>
              </a:rPr>
              <a:t>Seaside</a:t>
            </a:r>
            <a:r>
              <a:rPr lang="cs-CZ" sz="2000" b="0" i="0" u="sng" dirty="0">
                <a:solidFill>
                  <a:srgbClr val="1A1A1A"/>
                </a:solidFill>
                <a:effectLst/>
                <a:latin typeface="BlinkMacSystemFont"/>
              </a:rPr>
              <a:t> Hotel </a:t>
            </a:r>
            <a:r>
              <a:rPr lang="cs-CZ" sz="2000" i="0" u="sng" strike="noStrike" dirty="0">
                <a:effectLst/>
                <a:latin typeface="var(--bui_font_headline_3_font-famil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lang="cs-CZ" sz="2000" i="0" u="sng" strike="noStrike" dirty="0">
                <a:effectLst/>
                <a:latin typeface="var(--bui_font_headline_3_font-family)"/>
              </a:rPr>
              <a:t>Spa </a:t>
            </a:r>
          </a:p>
          <a:p>
            <a:pPr fontAlgn="ctr"/>
            <a:r>
              <a:rPr lang="cs-CZ" sz="2000" b="0" i="0" dirty="0">
                <a:solidFill>
                  <a:srgbClr val="1A1A1A"/>
                </a:solidFill>
                <a:effectLst/>
                <a:latin typeface="BlinkMacSystemFont"/>
              </a:rPr>
              <a:t>Pobyt na 5 nocí pro 2 dospělé stojí: 10 293 </a:t>
            </a:r>
            <a:r>
              <a:rPr lang="cs-CZ" sz="2000" dirty="0">
                <a:solidFill>
                  <a:srgbClr val="1A1A1A"/>
                </a:solidFill>
                <a:latin typeface="BlinkMacSystemFont"/>
              </a:rPr>
              <a:t>K</a:t>
            </a:r>
            <a:r>
              <a:rPr lang="cs-CZ" sz="2000" b="0" i="0" dirty="0">
                <a:solidFill>
                  <a:srgbClr val="1A1A1A"/>
                </a:solidFill>
                <a:effectLst/>
                <a:latin typeface="BlinkMacSystemFont"/>
              </a:rPr>
              <a:t>č</a:t>
            </a:r>
          </a:p>
          <a:p>
            <a:pPr marL="0" indent="0" fontAlgn="ctr">
              <a:buNone/>
            </a:pPr>
            <a:br>
              <a:rPr lang="cs-CZ" sz="2000" b="0" i="0" dirty="0">
                <a:solidFill>
                  <a:srgbClr val="1A1A1A"/>
                </a:solidFill>
                <a:effectLst/>
                <a:latin typeface="var(--bui_font_small_1_font-family)"/>
              </a:rPr>
            </a:br>
            <a:br>
              <a:rPr lang="cs-CZ" sz="2000" b="0" i="0" dirty="0">
                <a:solidFill>
                  <a:srgbClr val="1A1A1A"/>
                </a:solidFill>
                <a:effectLst/>
                <a:latin typeface="BlinkMacSystemFont"/>
              </a:rPr>
            </a:br>
            <a:br>
              <a:rPr lang="cs-CZ" sz="2000" b="0" i="0" dirty="0">
                <a:solidFill>
                  <a:srgbClr val="1A1A1A"/>
                </a:solidFill>
                <a:effectLst/>
                <a:latin typeface="BlinkMacSystemFont"/>
              </a:rPr>
            </a:br>
            <a:endParaRPr lang="cs-CZ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915BC9-DBD0-DBF2-A9C8-62FBA5EE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28.11.2023</a:t>
            </a:fld>
            <a:endParaRPr lang="en-US"/>
          </a:p>
        </p:txBody>
      </p:sp>
      <p:sp>
        <p:nvSpPr>
          <p:cNvPr id="9" name="Hvězda: pěticípá 8">
            <a:extLst>
              <a:ext uri="{FF2B5EF4-FFF2-40B4-BE49-F238E27FC236}">
                <a16:creationId xmlns:a16="http://schemas.microsoft.com/office/drawing/2014/main" id="{DF401AB9-5CF4-494A-204B-624350E15ABF}"/>
              </a:ext>
            </a:extLst>
          </p:cNvPr>
          <p:cNvSpPr/>
          <p:nvPr/>
        </p:nvSpPr>
        <p:spPr>
          <a:xfrm>
            <a:off x="9861195" y="2126345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Hvězda: pěticípá 9">
            <a:extLst>
              <a:ext uri="{FF2B5EF4-FFF2-40B4-BE49-F238E27FC236}">
                <a16:creationId xmlns:a16="http://schemas.microsoft.com/office/drawing/2014/main" id="{13B0B2AD-A58B-4D55-163F-B2B66FA608EB}"/>
              </a:ext>
            </a:extLst>
          </p:cNvPr>
          <p:cNvSpPr/>
          <p:nvPr/>
        </p:nvSpPr>
        <p:spPr>
          <a:xfrm>
            <a:off x="9406808" y="2133626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Hvězda: pěticípá 10">
            <a:extLst>
              <a:ext uri="{FF2B5EF4-FFF2-40B4-BE49-F238E27FC236}">
                <a16:creationId xmlns:a16="http://schemas.microsoft.com/office/drawing/2014/main" id="{65F0E9C7-9450-5873-A40E-98215C545C03}"/>
              </a:ext>
            </a:extLst>
          </p:cNvPr>
          <p:cNvSpPr/>
          <p:nvPr/>
        </p:nvSpPr>
        <p:spPr>
          <a:xfrm>
            <a:off x="8986638" y="2126345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Hvězda: pěticípá 12">
            <a:extLst>
              <a:ext uri="{FF2B5EF4-FFF2-40B4-BE49-F238E27FC236}">
                <a16:creationId xmlns:a16="http://schemas.microsoft.com/office/drawing/2014/main" id="{51098659-826F-0CCD-D504-C37FB1C267F8}"/>
              </a:ext>
            </a:extLst>
          </p:cNvPr>
          <p:cNvSpPr/>
          <p:nvPr/>
        </p:nvSpPr>
        <p:spPr>
          <a:xfrm>
            <a:off x="8549360" y="2117842"/>
            <a:ext cx="307911" cy="269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Hvězda: pěticípá 13">
            <a:extLst>
              <a:ext uri="{FF2B5EF4-FFF2-40B4-BE49-F238E27FC236}">
                <a16:creationId xmlns:a16="http://schemas.microsoft.com/office/drawing/2014/main" id="{14EFB1C8-CFDD-C865-2710-1BFBA7F18965}"/>
              </a:ext>
            </a:extLst>
          </p:cNvPr>
          <p:cNvSpPr/>
          <p:nvPr/>
        </p:nvSpPr>
        <p:spPr>
          <a:xfrm>
            <a:off x="8129199" y="2126345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Hvězda: pěticípá 14">
            <a:extLst>
              <a:ext uri="{FF2B5EF4-FFF2-40B4-BE49-F238E27FC236}">
                <a16:creationId xmlns:a16="http://schemas.microsoft.com/office/drawing/2014/main" id="{EA4C660E-8A82-F002-B2A7-7B2AF4FBA503}"/>
              </a:ext>
            </a:extLst>
          </p:cNvPr>
          <p:cNvSpPr/>
          <p:nvPr/>
        </p:nvSpPr>
        <p:spPr>
          <a:xfrm>
            <a:off x="7598474" y="3047814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Hvězda: pěticípá 15">
            <a:extLst>
              <a:ext uri="{FF2B5EF4-FFF2-40B4-BE49-F238E27FC236}">
                <a16:creationId xmlns:a16="http://schemas.microsoft.com/office/drawing/2014/main" id="{1248442D-303F-2E62-FE24-E9D9C32FBA20}"/>
              </a:ext>
            </a:extLst>
          </p:cNvPr>
          <p:cNvSpPr/>
          <p:nvPr/>
        </p:nvSpPr>
        <p:spPr>
          <a:xfrm>
            <a:off x="7137537" y="3047815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Hvězda: pěticípá 16">
            <a:extLst>
              <a:ext uri="{FF2B5EF4-FFF2-40B4-BE49-F238E27FC236}">
                <a16:creationId xmlns:a16="http://schemas.microsoft.com/office/drawing/2014/main" id="{627EC191-A2C1-2D74-24A5-71A4F1CF4A4E}"/>
              </a:ext>
            </a:extLst>
          </p:cNvPr>
          <p:cNvSpPr/>
          <p:nvPr/>
        </p:nvSpPr>
        <p:spPr>
          <a:xfrm>
            <a:off x="6682846" y="3047816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Hvězda: pěticípá 17">
            <a:extLst>
              <a:ext uri="{FF2B5EF4-FFF2-40B4-BE49-F238E27FC236}">
                <a16:creationId xmlns:a16="http://schemas.microsoft.com/office/drawing/2014/main" id="{A11A04D4-1A6C-CB53-F7D9-9713B4A0D0A2}"/>
              </a:ext>
            </a:extLst>
          </p:cNvPr>
          <p:cNvSpPr/>
          <p:nvPr/>
        </p:nvSpPr>
        <p:spPr>
          <a:xfrm>
            <a:off x="6227939" y="3070624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Hvězda: pěticípá 18">
            <a:extLst>
              <a:ext uri="{FF2B5EF4-FFF2-40B4-BE49-F238E27FC236}">
                <a16:creationId xmlns:a16="http://schemas.microsoft.com/office/drawing/2014/main" id="{9649E270-C173-89D2-77B2-21CC00467AC3}"/>
              </a:ext>
            </a:extLst>
          </p:cNvPr>
          <p:cNvSpPr/>
          <p:nvPr/>
        </p:nvSpPr>
        <p:spPr>
          <a:xfrm>
            <a:off x="5773032" y="3070625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Hvězda: pěticípá 19">
            <a:extLst>
              <a:ext uri="{FF2B5EF4-FFF2-40B4-BE49-F238E27FC236}">
                <a16:creationId xmlns:a16="http://schemas.microsoft.com/office/drawing/2014/main" id="{1FB00748-388C-13E2-46C2-5362034E81F1}"/>
              </a:ext>
            </a:extLst>
          </p:cNvPr>
          <p:cNvSpPr/>
          <p:nvPr/>
        </p:nvSpPr>
        <p:spPr>
          <a:xfrm>
            <a:off x="4610879" y="3988480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Hvězda: pěticípá 20">
            <a:extLst>
              <a:ext uri="{FF2B5EF4-FFF2-40B4-BE49-F238E27FC236}">
                <a16:creationId xmlns:a16="http://schemas.microsoft.com/office/drawing/2014/main" id="{5A21ED70-9A17-9352-90D6-34E1B95E7FFA}"/>
              </a:ext>
            </a:extLst>
          </p:cNvPr>
          <p:cNvSpPr/>
          <p:nvPr/>
        </p:nvSpPr>
        <p:spPr>
          <a:xfrm>
            <a:off x="4125685" y="3988480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Hvězda: pěticípá 21">
            <a:extLst>
              <a:ext uri="{FF2B5EF4-FFF2-40B4-BE49-F238E27FC236}">
                <a16:creationId xmlns:a16="http://schemas.microsoft.com/office/drawing/2014/main" id="{83C21DEF-4612-938C-E947-07D0B962A184}"/>
              </a:ext>
            </a:extLst>
          </p:cNvPr>
          <p:cNvSpPr/>
          <p:nvPr/>
        </p:nvSpPr>
        <p:spPr>
          <a:xfrm>
            <a:off x="5543939" y="3953830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Hvězda: pěticípá 23">
            <a:extLst>
              <a:ext uri="{FF2B5EF4-FFF2-40B4-BE49-F238E27FC236}">
                <a16:creationId xmlns:a16="http://schemas.microsoft.com/office/drawing/2014/main" id="{C64412B0-5D80-7C16-3C6B-AAFFB8A8206E}"/>
              </a:ext>
            </a:extLst>
          </p:cNvPr>
          <p:cNvSpPr/>
          <p:nvPr/>
        </p:nvSpPr>
        <p:spPr>
          <a:xfrm>
            <a:off x="5062820" y="3988479"/>
            <a:ext cx="307911" cy="2612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Sentido Kamelya Selin | Side-Colakli | Schnäppchen sichern">
            <a:extLst>
              <a:ext uri="{FF2B5EF4-FFF2-40B4-BE49-F238E27FC236}">
                <a16:creationId xmlns:a16="http://schemas.microsoft.com/office/drawing/2014/main" id="{15191133-4996-B827-4DE3-284F4923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29" y="3584775"/>
            <a:ext cx="3774180" cy="25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661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0581F-E1B0-C334-A33C-95AEAE49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KDY JE NEJLEPŠÍ JET DO TURECKA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352E8-1562-C93D-9A7C-A3043EEA1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</a:rPr>
              <a:t>Červenec a srpen - pokud hledáte horké počasí, červenec a srpen jsou ideální měsíce pro návštěvu Turecka.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</a:rPr>
              <a:t>Červen a září jsou období, kdy se teploty pohybují kolem 25°C až 30°C.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Výlet do Turecka 019 | Ja s moji Scanii. Nejlepsi tahac v ko… | Flickr">
            <a:extLst>
              <a:ext uri="{FF2B5EF4-FFF2-40B4-BE49-F238E27FC236}">
                <a16:creationId xmlns:a16="http://schemas.microsoft.com/office/drawing/2014/main" id="{E3AF43DE-768C-883A-BA6C-004AD466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2421217"/>
            <a:ext cx="4663440" cy="31128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AC0599-844A-A39D-6B77-6AE3B834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C2783BFF-2158-4E0B-955F-F81B2C6829E3}" type="datetime1">
              <a:rPr lang="cs-CZ" smtClean="0"/>
              <a:pPr rtl="0">
                <a:spcAft>
                  <a:spcPts val="600"/>
                </a:spcAft>
              </a:pPr>
              <a:t>28.11.2023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597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CA14C-2B04-D67B-C01B-7212D655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3206620" cy="1371600"/>
          </a:xfrm>
        </p:spPr>
        <p:txBody>
          <a:bodyPr/>
          <a:lstStyle/>
          <a:p>
            <a:r>
              <a:rPr lang="cs-CZ" dirty="0">
                <a:latin typeface="Amasis MT Pro Black" panose="02040A04050005020304" pitchFamily="18" charset="-18"/>
                <a:cs typeface="Aharoni" panose="02010803020104030203" pitchFamily="2" charset="-79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784687-42EE-53D3-0356-928AD122C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51" y="1795210"/>
            <a:ext cx="10058400" cy="4112286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>
                <a:hlinkClick r:id="rId2"/>
              </a:rPr>
              <a:t>turecko</a:t>
            </a:r>
            <a:r>
              <a:rPr lang="cs-CZ" dirty="0">
                <a:hlinkClick r:id="rId2"/>
              </a:rPr>
              <a:t> - Bing </a:t>
            </a:r>
            <a:r>
              <a:rPr lang="cs-CZ" dirty="0" err="1">
                <a:hlinkClick r:id="rId2"/>
              </a:rPr>
              <a:t>images</a:t>
            </a:r>
            <a:endParaRPr lang="cs-CZ" dirty="0"/>
          </a:p>
          <a:p>
            <a:r>
              <a:rPr lang="cs-CZ" dirty="0" err="1">
                <a:hlinkClick r:id="rId3"/>
              </a:rPr>
              <a:t>turecko</a:t>
            </a:r>
            <a:r>
              <a:rPr lang="cs-CZ" dirty="0">
                <a:hlinkClick r:id="rId3"/>
              </a:rPr>
              <a:t> vlajka - Bing </a:t>
            </a:r>
            <a:r>
              <a:rPr lang="cs-CZ" dirty="0" err="1">
                <a:hlinkClick r:id="rId3"/>
              </a:rPr>
              <a:t>images</a:t>
            </a:r>
            <a:endParaRPr lang="cs-CZ" dirty="0"/>
          </a:p>
          <a:p>
            <a:r>
              <a:rPr lang="cs-CZ" dirty="0">
                <a:hlinkClick r:id="rId4"/>
              </a:rPr>
              <a:t>https://www.bing.com/images/search?view=detailV2&amp;ccid=hNcJzfzp&amp;id=F079A5AB3783EA8444A612D70D9043C7413F321F&amp;thid=OIP.hNcJzfzpHSce35txcOiowwHaEK&amp;mediaurl</a:t>
            </a:r>
            <a:endParaRPr lang="cs-CZ" dirty="0"/>
          </a:p>
          <a:p>
            <a:r>
              <a:rPr lang="cs-CZ" dirty="0">
                <a:hlinkClick r:id="rId5"/>
              </a:rPr>
              <a:t>Turecko – Wikipedie (wikipedia.org)</a:t>
            </a:r>
            <a:endParaRPr lang="cs-CZ" dirty="0"/>
          </a:p>
          <a:p>
            <a:r>
              <a:rPr lang="cs-CZ" dirty="0" err="1">
                <a:hlinkClick r:id="rId6"/>
              </a:rPr>
              <a:t>pamukkale</a:t>
            </a:r>
            <a:r>
              <a:rPr lang="cs-CZ" dirty="0">
                <a:hlinkClick r:id="rId6"/>
              </a:rPr>
              <a:t> - Bing </a:t>
            </a:r>
            <a:r>
              <a:rPr lang="cs-CZ" dirty="0" err="1">
                <a:hlinkClick r:id="rId6"/>
              </a:rPr>
              <a:t>images</a:t>
            </a:r>
            <a:endParaRPr lang="cs-CZ" dirty="0"/>
          </a:p>
          <a:p>
            <a:r>
              <a:rPr lang="cs-CZ" dirty="0" err="1">
                <a:hlinkClick r:id="rId7"/>
              </a:rPr>
              <a:t>turecko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palac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topkapi</a:t>
            </a:r>
            <a:r>
              <a:rPr lang="cs-CZ" dirty="0">
                <a:hlinkClick r:id="rId7"/>
              </a:rPr>
              <a:t> - Bing </a:t>
            </a:r>
            <a:r>
              <a:rPr lang="cs-CZ" dirty="0" err="1">
                <a:hlinkClick r:id="rId7"/>
              </a:rPr>
              <a:t>images</a:t>
            </a:r>
            <a:endParaRPr lang="cs-CZ" dirty="0"/>
          </a:p>
          <a:p>
            <a:r>
              <a:rPr lang="cs-CZ" dirty="0" err="1">
                <a:hlinkClick r:id="rId8"/>
              </a:rPr>
              <a:t>Pamukkale</a:t>
            </a:r>
            <a:r>
              <a:rPr lang="cs-CZ" dirty="0">
                <a:hlinkClick r:id="rId8"/>
              </a:rPr>
              <a:t> – Wikipedie (wikipedia.org)</a:t>
            </a:r>
            <a:endParaRPr lang="cs-CZ" dirty="0"/>
          </a:p>
          <a:p>
            <a:r>
              <a:rPr lang="cs-CZ" dirty="0" err="1">
                <a:hlinkClick r:id="rId9"/>
              </a:rPr>
              <a:t>turecka</a:t>
            </a:r>
            <a:r>
              <a:rPr lang="cs-CZ" dirty="0">
                <a:hlinkClick r:id="rId9"/>
              </a:rPr>
              <a:t> lira - Hledat (bing.com)</a:t>
            </a:r>
            <a:endParaRPr lang="cs-CZ" dirty="0"/>
          </a:p>
          <a:p>
            <a:r>
              <a:rPr lang="cs-CZ" dirty="0" err="1">
                <a:hlinkClick r:id="rId10"/>
              </a:rPr>
              <a:t>turecka</a:t>
            </a:r>
            <a:r>
              <a:rPr lang="cs-CZ" dirty="0">
                <a:hlinkClick r:id="rId10"/>
              </a:rPr>
              <a:t> lira - Hledat Obrázky (bing.com)</a:t>
            </a:r>
            <a:endParaRPr lang="cs-CZ" dirty="0"/>
          </a:p>
          <a:p>
            <a:r>
              <a:rPr lang="en-US" dirty="0">
                <a:hlinkClick r:id="rId11"/>
              </a:rPr>
              <a:t>Booking.com: </a:t>
            </a:r>
            <a:r>
              <a:rPr lang="en-US" dirty="0" err="1">
                <a:hlinkClick r:id="rId11"/>
              </a:rPr>
              <a:t>Hotely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Turecko</a:t>
            </a:r>
            <a:r>
              <a:rPr lang="en-US" dirty="0">
                <a:hlinkClick r:id="rId11"/>
              </a:rPr>
              <a:t>. </a:t>
            </a:r>
            <a:r>
              <a:rPr lang="en-US" dirty="0" err="1">
                <a:hlinkClick r:id="rId11"/>
              </a:rPr>
              <a:t>Rezervujte</a:t>
            </a:r>
            <a:r>
              <a:rPr lang="en-US" dirty="0">
                <a:hlinkClick r:id="rId11"/>
              </a:rPr>
              <a:t> hotel </a:t>
            </a:r>
            <a:r>
              <a:rPr lang="en-US" dirty="0" err="1">
                <a:hlinkClick r:id="rId11"/>
              </a:rPr>
              <a:t>hned</a:t>
            </a:r>
            <a:r>
              <a:rPr lang="en-US" dirty="0">
                <a:hlinkClick r:id="rId11"/>
              </a:rPr>
              <a:t>!</a:t>
            </a:r>
            <a:endParaRPr lang="cs-CZ" dirty="0"/>
          </a:p>
          <a:p>
            <a:r>
              <a:rPr lang="cs-CZ" dirty="0">
                <a:hlinkClick r:id="rId12"/>
              </a:rPr>
              <a:t>. </a:t>
            </a:r>
            <a:r>
              <a:rPr lang="cs-CZ" dirty="0" err="1">
                <a:hlinkClick r:id="rId12"/>
              </a:rPr>
              <a:t>Sentido</a:t>
            </a:r>
            <a:r>
              <a:rPr lang="cs-CZ" dirty="0">
                <a:hlinkClick r:id="rId12"/>
              </a:rPr>
              <a:t> </a:t>
            </a:r>
            <a:r>
              <a:rPr lang="cs-CZ" dirty="0" err="1">
                <a:hlinkClick r:id="rId12"/>
              </a:rPr>
              <a:t>Kamelya</a:t>
            </a:r>
            <a:r>
              <a:rPr lang="cs-CZ" dirty="0">
                <a:hlinkClick r:id="rId12"/>
              </a:rPr>
              <a:t> Selin </a:t>
            </a:r>
            <a:r>
              <a:rPr lang="cs-CZ" dirty="0" err="1">
                <a:hlinkClick r:id="rId12"/>
              </a:rPr>
              <a:t>Luxury</a:t>
            </a:r>
            <a:r>
              <a:rPr lang="cs-CZ" dirty="0">
                <a:hlinkClick r:id="rId12"/>
              </a:rPr>
              <a:t> Resort &amp; SPA – Ultra All </a:t>
            </a:r>
            <a:r>
              <a:rPr lang="cs-CZ" dirty="0" err="1">
                <a:hlinkClick r:id="rId12"/>
              </a:rPr>
              <a:t>Inclusive</a:t>
            </a:r>
            <a:r>
              <a:rPr lang="cs-CZ" dirty="0">
                <a:hlinkClick r:id="rId12"/>
              </a:rPr>
              <a:t> - Hledat Obrázky (bing.com)</a:t>
            </a:r>
            <a:endParaRPr lang="cs-CZ" dirty="0"/>
          </a:p>
          <a:p>
            <a:r>
              <a:rPr lang="cs-CZ" dirty="0" err="1">
                <a:hlinkClick r:id="rId13"/>
              </a:rPr>
              <a:t>turecko</a:t>
            </a:r>
            <a:r>
              <a:rPr lang="cs-CZ" dirty="0">
                <a:hlinkClick r:id="rId13"/>
              </a:rPr>
              <a:t> - Hledat Obrázky (bing.com)</a:t>
            </a:r>
            <a:endParaRPr lang="cs-CZ" dirty="0"/>
          </a:p>
          <a:p>
            <a:r>
              <a:rPr lang="cs-CZ" dirty="0">
                <a:hlinkClick r:id="rId14"/>
              </a:rPr>
              <a:t>Ceny v Turecku 2022: Kolik stojí potraviny, cigarety, oblečení? (planetacestovani.cz)</a:t>
            </a:r>
            <a:endParaRPr lang="cs-CZ" dirty="0"/>
          </a:p>
          <a:p>
            <a:r>
              <a:rPr lang="cs-CZ" dirty="0">
                <a:hlinkClick r:id="rId15"/>
              </a:rPr>
              <a:t>kdy je nejlepší jet do </a:t>
            </a:r>
            <a:r>
              <a:rPr lang="cs-CZ" dirty="0" err="1">
                <a:hlinkClick r:id="rId15"/>
              </a:rPr>
              <a:t>turecka</a:t>
            </a:r>
            <a:r>
              <a:rPr lang="cs-CZ" dirty="0">
                <a:hlinkClick r:id="rId15"/>
              </a:rPr>
              <a:t> - Hledat (bing.com)</a:t>
            </a:r>
            <a:endParaRPr lang="cs-CZ" dirty="0"/>
          </a:p>
          <a:p>
            <a:r>
              <a:rPr lang="cs-CZ" dirty="0">
                <a:hlinkClick r:id="rId16"/>
              </a:rPr>
              <a:t>kdy je nejlepší jet do </a:t>
            </a:r>
            <a:r>
              <a:rPr lang="cs-CZ" dirty="0" err="1">
                <a:hlinkClick r:id="rId16"/>
              </a:rPr>
              <a:t>turecka</a:t>
            </a:r>
            <a:r>
              <a:rPr lang="cs-CZ" dirty="0">
                <a:hlinkClick r:id="rId16"/>
              </a:rPr>
              <a:t> - Hledat Obrázky (bing.com)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595DB6-DB1F-5DCD-B6A1-AC3DE4B7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28.11.2023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5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0BC3A-BD26-F118-37B9-2E49E15D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cs-CZ"/>
              <a:t>DĚKUJEME ZA POZORNOST</a:t>
            </a:r>
          </a:p>
        </p:txBody>
      </p:sp>
      <p:pic>
        <p:nvPicPr>
          <p:cNvPr id="1028" name="Picture 4" descr="Dovolená Turecko 2022, zájezdy a informace | EXIM TOURS">
            <a:extLst>
              <a:ext uri="{FF2B5EF4-FFF2-40B4-BE49-F238E27FC236}">
                <a16:creationId xmlns:a16="http://schemas.microsoft.com/office/drawing/2014/main" id="{6665439E-967D-B135-3AAC-E0B87ABBF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r="2" b="2"/>
          <a:stretch/>
        </p:blipFill>
        <p:spPr bwMode="auto">
          <a:xfrm>
            <a:off x="685800" y="609600"/>
            <a:ext cx="6858000" cy="53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D35ACF-1DAD-DBDA-44A9-1BCFB7E1C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cs"/>
              <a:t>Tereza Doubravová, Nela Platošová, Nikol Braunová, Patrik Makky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8444E-9AAE-6C87-9374-B327D65C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271FC348-A95B-4D9B-BC81-C3F6E322B261}" type="datetime1">
              <a:rPr lang="cs-CZ" smtClean="0"/>
              <a:pPr rtl="0">
                <a:spcAft>
                  <a:spcPts val="600"/>
                </a:spcAft>
              </a:pPr>
              <a:t>28.11.2023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7738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2_TF56410444" id="{D9A60A82-AEBF-45C2-B5DF-1D3D356FACD2}" vid="{829DC7C5-F515-43FD-BAC4-4E2F13367B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AAE5F8FBD6844DB28FBB56551C1E9E" ma:contentTypeVersion="15" ma:contentTypeDescription="Vytvoří nový dokument" ma:contentTypeScope="" ma:versionID="a99262b525a4945e637cd05193dcb231">
  <xsd:schema xmlns:xsd="http://www.w3.org/2001/XMLSchema" xmlns:xs="http://www.w3.org/2001/XMLSchema" xmlns:p="http://schemas.microsoft.com/office/2006/metadata/properties" xmlns:ns2="851764c0-bb7d-4d8f-852d-b78cc9a56f96" xmlns:ns3="8aedd210-0136-41d6-b874-7c7fb0359b41" targetNamespace="http://schemas.microsoft.com/office/2006/metadata/properties" ma:root="true" ma:fieldsID="9630438f6963588c17c9c3786562de8f" ns2:_="" ns3:_="">
    <xsd:import namespace="851764c0-bb7d-4d8f-852d-b78cc9a56f96"/>
    <xsd:import namespace="8aedd210-0136-41d6-b874-7c7fb0359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764c0-bb7d-4d8f-852d-b78cc9a56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f7e42eeb-001d-416d-a198-36340e4490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dd210-0136-41d6-b874-7c7fb0359b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Sloupec zachycení celé taxonomie" ma:hidden="true" ma:list="{3a0d1346-eaf2-4c6f-8bd5-3930547f3f7b}" ma:internalName="TaxCatchAll" ma:showField="CatchAllData" ma:web="8aedd210-0136-41d6-b874-7c7fb0359b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1764c0-bb7d-4d8f-852d-b78cc9a56f96">
      <Terms xmlns="http://schemas.microsoft.com/office/infopath/2007/PartnerControls"/>
    </lcf76f155ced4ddcb4097134ff3c332f>
    <TaxCatchAll xmlns="8aedd210-0136-41d6-b874-7c7fb0359b41" xsi:nil="true"/>
  </documentManagement>
</p:properties>
</file>

<file path=customXml/itemProps1.xml><?xml version="1.0" encoding="utf-8"?>
<ds:datastoreItem xmlns:ds="http://schemas.openxmlformats.org/officeDocument/2006/customXml" ds:itemID="{09CA49E8-7815-44D1-A9F1-3B7834C2E772}"/>
</file>

<file path=customXml/itemProps2.xml><?xml version="1.0" encoding="utf-8"?>
<ds:datastoreItem xmlns:ds="http://schemas.openxmlformats.org/officeDocument/2006/customXml" ds:itemID="{A2795D83-50F7-41C0-9FE9-62AB4E6D5EA0}"/>
</file>

<file path=customXml/itemProps3.xml><?xml version="1.0" encoding="utf-8"?>
<ds:datastoreItem xmlns:ds="http://schemas.openxmlformats.org/officeDocument/2006/customXml" ds:itemID="{407AA55A-D000-4AFC-9D91-A8EAC9E193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432</Words>
  <Application>Microsoft Office PowerPoint</Application>
  <PresentationFormat>Širokoúhlá obrazovka</PresentationFormat>
  <Paragraphs>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20" baseType="lpstr">
      <vt:lpstr>Amasis MT Pro Black</vt:lpstr>
      <vt:lpstr>Arial</vt:lpstr>
      <vt:lpstr>Avenir Next LT Pro</vt:lpstr>
      <vt:lpstr>Avenir Next LT Pro Light</vt:lpstr>
      <vt:lpstr>BlinkMacSystemFont</vt:lpstr>
      <vt:lpstr>Calibri</vt:lpstr>
      <vt:lpstr>Garamond</vt:lpstr>
      <vt:lpstr>var(--bui_font_headline_3_font-family)</vt:lpstr>
      <vt:lpstr>var(--bui_font_small_1_font-family)</vt:lpstr>
      <vt:lpstr>var(--bui_font_strong_1_font-family)</vt:lpstr>
      <vt:lpstr>SavonVTI</vt:lpstr>
      <vt:lpstr>TURECKO</vt:lpstr>
      <vt:lpstr>OBECNÝ POPIS</vt:lpstr>
      <vt:lpstr>PAMÁTKY</vt:lpstr>
      <vt:lpstr>PAMUKKALE</vt:lpstr>
      <vt:lpstr>MĚNA</vt:lpstr>
      <vt:lpstr>DOVOLENÁ V TURECKU</vt:lpstr>
      <vt:lpstr>KDY JE NEJLEPŠÍ JET DO TURECKA</vt:lpstr>
      <vt:lpstr>ZDROJE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TURECKO</dc:title>
  <dc:creator>Tereza Doubravová</dc:creator>
  <cp:lastModifiedBy>Markéta Bonková</cp:lastModifiedBy>
  <cp:revision>10</cp:revision>
  <dcterms:created xsi:type="dcterms:W3CDTF">2023-11-13T08:03:25Z</dcterms:created>
  <dcterms:modified xsi:type="dcterms:W3CDTF">2023-11-28T15:31:12Z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0x0101006AAAE5F8FBD6844DB28FBB56551C1E9E</vt:lpwstr>
  </property>
</Properties>
</file>