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8" r:id="rId11"/>
    <p:sldId id="262" r:id="rId12"/>
    <p:sldId id="263" r:id="rId13"/>
    <p:sldId id="264" r:id="rId14"/>
    <p:sldId id="266" r:id="rId15"/>
    <p:sldId id="267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356226-7076-45C3-B270-5FB34ED6E321}" v="69" dt="2024-03-21T09:17:38.6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31209-01E3-A795-027E-FAA65EA47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AD29E6D-F853-7CD7-241A-CC1953F3C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95EC55-35AF-412B-5DFD-F13CFF5B3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735A-5571-4013-9D8D-391B45D537EF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ED93A0-9FE4-940D-E886-36F529A36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5D4425-29D5-74B6-9EDC-FB40D978A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A2D8-042A-4DE8-91C6-A1A360B5CC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288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CB385A-A2BF-65B9-6C7E-74D6519E0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E11AB90-AECE-18DF-D25B-F49F60A10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E09418-CC1F-A1E4-994A-C31867DFA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735A-5571-4013-9D8D-391B45D537EF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22605D-A36C-0E2B-350D-C34903EB4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D5BEF-A618-A101-9651-F466F296C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A2D8-042A-4DE8-91C6-A1A360B5CC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6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38BBC46-9C1D-BF03-1260-46B80CAA37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96BB9FE-859D-C161-AFCD-6F0309C09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11F06B-9FDA-C126-2B10-D1133C54F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735A-5571-4013-9D8D-391B45D537EF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3967AD-8C5F-86CE-7CFE-5302AE2A7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B917C9-7734-C712-E783-F9716BDC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A2D8-042A-4DE8-91C6-A1A360B5CC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69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7822C8-2997-ADAA-7ECD-485A208D5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CA9846-1386-8DA6-D552-52D6DF04A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7E2A29-AA29-7410-1549-4BF4CB00C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735A-5571-4013-9D8D-391B45D537EF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710BDC-FEE4-E30F-8A93-197D627A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2458FC-68BC-D93D-2E40-AD2E9520A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A2D8-042A-4DE8-91C6-A1A360B5CC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21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6BAD7F-0EAC-00FA-7A3B-6FD98EA9C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1CA8C5-4F5B-8D84-9C8C-987AC2F22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3518F9-5412-1726-261D-9B1865332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735A-5571-4013-9D8D-391B45D537EF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B85330-B815-C90C-5914-754199001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2BFE09-002D-440B-123E-960727665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A2D8-042A-4DE8-91C6-A1A360B5CC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6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BC0D58-E753-8F23-C39B-68989ADAB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CFAC89-086B-B68F-BC06-3111F5095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0B6C811-8680-CF18-EA89-6CE356D50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59B735-3F73-3769-0748-095BDB684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735A-5571-4013-9D8D-391B45D537EF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D8E70C1-E188-C95D-A767-C0C5044E5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1CEDB76-52C8-3F25-F0DF-A83DE944D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A2D8-042A-4DE8-91C6-A1A360B5CC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07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427C18-F89F-4D70-16A5-52F3FB4F7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69CAF5-E190-9580-218E-C4CB17A97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BCC051D-3539-1C04-E17E-BF61B1668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46DF1B2-8FAB-9800-82A9-66F63C1E7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FAC32E1-71BF-29E3-6808-A610E25562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40B27F5-27C3-20EE-72BD-7A7A5ED1A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735A-5571-4013-9D8D-391B45D537EF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3F52E74-7A3A-C0F2-0868-9D0487A4D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BDEF6A3-51C4-8F9B-7F29-505A188B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A2D8-042A-4DE8-91C6-A1A360B5CC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1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1E152F-1D1F-C203-4E37-3152967F7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B342BC4-B59E-3106-F93C-9C605BFCC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735A-5571-4013-9D8D-391B45D537EF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4E6D915-D124-BA17-21D2-C0CA11F26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E1A9F12-2DBF-FA90-2D33-28C623A15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A2D8-042A-4DE8-91C6-A1A360B5CC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565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7235691-F524-4F01-E70F-663633003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735A-5571-4013-9D8D-391B45D537EF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2BADB36-6129-E46D-4147-361C4F637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94F978-4798-352D-5133-A2117C3BD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A2D8-042A-4DE8-91C6-A1A360B5CC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56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31FC63-4147-766A-59B6-5CF56E175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A7FED1-86F8-D1EB-EACE-287413DF5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8C7DE0D-96CC-E37C-224D-A83174ED7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A961BAD-45B5-B4D5-9620-2D42F6C16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735A-5571-4013-9D8D-391B45D537EF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8369CC-8535-6368-342E-B1584A2B4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66FE38-3A35-C697-EEBA-C90A6C741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A2D8-042A-4DE8-91C6-A1A360B5CC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64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F376D-45DC-4552-FC2D-CFDDD80A3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AF24264-B634-ACD6-4679-2DAC031F6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28F92FE-D69C-834B-9CDB-25657BF8D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877F71-BC78-0396-366B-BD70998DA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2735A-5571-4013-9D8D-391B45D537EF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C0496F4-0779-B246-109E-2761DE70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34AAFD-78E1-B81B-0289-26663AC3F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A2D8-042A-4DE8-91C6-A1A360B5CC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75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6F0FCBE-78F3-E3A3-7C56-3EF747BF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8CDC84-E6AB-96F7-C575-AA248D700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7329A2-117F-F6E0-E6C6-6453872AB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A2735A-5571-4013-9D8D-391B45D537EF}" type="datetimeFigureOut">
              <a:rPr lang="cs-CZ" smtClean="0"/>
              <a:t>19.05.2024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BE4726-6B58-0A6C-E974-245D74B64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3AAAB0-C1BE-C21E-7863-130603FF5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1FA2D8-042A-4DE8-91C6-A1A360B5CC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62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Fichier:Flag_of_France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Arc_de_Triomphe_du_Carrouse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lickr.com/photos/franz88/1243471231" TargetMode="Externa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mudie/251574616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aris-eiffel-tower-tower-1786048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cope.go.cr/diciembre-1-2015/mapa-de-francia-2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cs/rostliny/kvetiny/levandule/levandule-zemedelstvi-kvetina-zemedelstvi-priroda-pole-flora-leto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xhere.com/cs/photo/592139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s/photo/571972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landscape-mont-blanc-mountains-nature-snow-cold-temperature-wallpaper-cmepb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cs/photo/688570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mmanuel_Macron,_les_coulisses_d'une_victoir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ttinobasso.com/events/tour-de-france-di-ciclismo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nio.com/cs/sportovni/cyklo-sport/tymova-prace-sport-kolo-cyklista-rasy-biker-konkurence-vozidla-silnicni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vlajka, Obdélník&#10;&#10;Popis byl vytvořen automaticky">
            <a:extLst>
              <a:ext uri="{FF2B5EF4-FFF2-40B4-BE49-F238E27FC236}">
                <a16:creationId xmlns:a16="http://schemas.microsoft.com/office/drawing/2014/main" id="{7ED59979-E217-BAAF-1F91-6D3D3ECAC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58" r="2982" b="2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BEF58D4-58D3-E29C-EB50-5F20E7EA3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061" y="808761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cs-CZ" sz="5200"/>
              <a:t>Francie</a:t>
            </a:r>
            <a:endParaRPr lang="cs-CZ" sz="52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7A07985-8822-C3E3-C829-409CB4014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874878"/>
      </p:ext>
    </p:extLst>
  </p:cSld>
  <p:clrMapOvr>
    <a:masterClrMapping/>
  </p:clrMapOvr>
  <p:transition spd="slow" advTm="714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 descr="Obsah obrázku venku, oblouk, obloha, budova&#10;&#10;Popis byl vytvořen automaticky">
            <a:extLst>
              <a:ext uri="{FF2B5EF4-FFF2-40B4-BE49-F238E27FC236}">
                <a16:creationId xmlns:a16="http://schemas.microsoft.com/office/drawing/2014/main" id="{A8EF0686-D82F-26A2-64B2-971327D36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5824" y="341061"/>
            <a:ext cx="3735676" cy="2644859"/>
          </a:xfrm>
          <a:prstGeom prst="rect">
            <a:avLst/>
          </a:prstGeom>
        </p:spPr>
      </p:pic>
      <p:pic>
        <p:nvPicPr>
          <p:cNvPr id="10" name="Obrázek 9" descr="Obsah obrázku venku, budova, obloha, Středověká architektura&#10;&#10;Popis byl vytvořen automaticky">
            <a:extLst>
              <a:ext uri="{FF2B5EF4-FFF2-40B4-BE49-F238E27FC236}">
                <a16:creationId xmlns:a16="http://schemas.microsoft.com/office/drawing/2014/main" id="{E33A3671-D2AE-D543-AF3F-90F6CC1AC4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7192" r="-2" b="7858"/>
          <a:stretch/>
        </p:blipFill>
        <p:spPr>
          <a:xfrm>
            <a:off x="1478745" y="3586297"/>
            <a:ext cx="2159985" cy="264486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A454F15-5C8F-5DDC-9355-6109A370716A}"/>
              </a:ext>
            </a:extLst>
          </p:cNvPr>
          <p:cNvSpPr txBox="1"/>
          <p:nvPr/>
        </p:nvSpPr>
        <p:spPr>
          <a:xfrm>
            <a:off x="5465659" y="1188637"/>
            <a:ext cx="5642312" cy="1597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             </a:t>
            </a:r>
            <a:r>
              <a:rPr lang="en-US" sz="3600" dirty="0" err="1">
                <a:latin typeface="+mj-lt"/>
                <a:ea typeface="+mj-ea"/>
                <a:cs typeface="+mj-cs"/>
              </a:rPr>
              <a:t>Památky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FF3EB34-FB2C-C407-13E5-88E443701984}"/>
              </a:ext>
            </a:extLst>
          </p:cNvPr>
          <p:cNvSpPr txBox="1"/>
          <p:nvPr/>
        </p:nvSpPr>
        <p:spPr>
          <a:xfrm>
            <a:off x="5465660" y="2998278"/>
            <a:ext cx="4505654" cy="272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i="0" dirty="0">
                <a:effectLst/>
              </a:rPr>
              <a:t>NOTRE DAME </a:t>
            </a:r>
            <a:r>
              <a:rPr lang="en-US" sz="1900" b="0" i="0" dirty="0">
                <a:effectLst/>
              </a:rPr>
              <a:t>– </a:t>
            </a:r>
            <a:r>
              <a:rPr lang="en-US" sz="1900" b="0" i="0" dirty="0" err="1">
                <a:effectLst/>
              </a:rPr>
              <a:t>nejslavnější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katedrála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na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světě</a:t>
            </a:r>
            <a:r>
              <a:rPr lang="en-US" sz="1900" b="0" i="0" dirty="0">
                <a:effectLst/>
              </a:rPr>
              <a:t>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i="0" dirty="0">
                <a:effectLst/>
              </a:rPr>
              <a:t>LOUVRE</a:t>
            </a:r>
            <a:r>
              <a:rPr lang="en-US" sz="1900" b="0" i="0" dirty="0">
                <a:effectLst/>
              </a:rPr>
              <a:t> – </a:t>
            </a:r>
            <a:r>
              <a:rPr lang="en-US" sz="1900" b="0" i="0" dirty="0" err="1">
                <a:effectLst/>
              </a:rPr>
              <a:t>nejslavnější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muzeum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světa</a:t>
            </a:r>
            <a:endParaRPr lang="en-US" sz="1900" b="0" i="0" dirty="0">
              <a:effectLst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VÍTĚZNÝ</a:t>
            </a:r>
            <a:r>
              <a:rPr lang="en-US" sz="1900" b="1" dirty="0"/>
              <a:t> OBLOUK </a:t>
            </a:r>
            <a:r>
              <a:rPr lang="en-US" sz="1900" dirty="0"/>
              <a:t>- </a:t>
            </a:r>
            <a:r>
              <a:rPr lang="en-US" sz="1900" dirty="0" err="1"/>
              <a:t>n</a:t>
            </a:r>
            <a:r>
              <a:rPr lang="en-US" sz="1900" b="0" i="0" dirty="0" err="1">
                <a:effectLst/>
              </a:rPr>
              <a:t>ejslavnější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Napoleonova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stavba</a:t>
            </a:r>
            <a:r>
              <a:rPr lang="en-US" sz="1900" b="0" i="0" dirty="0">
                <a:effectLst/>
              </a:rPr>
              <a:t>, </a:t>
            </a:r>
            <a:r>
              <a:rPr lang="en-US" sz="1900" b="0" i="0" dirty="0" err="1">
                <a:effectLst/>
              </a:rPr>
              <a:t>padesátimetrový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oblouk</a:t>
            </a:r>
            <a:endParaRPr lang="en-US" sz="1900" b="0" i="0" dirty="0">
              <a:effectLst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dirty="0"/>
              <a:t>SORBONNA</a:t>
            </a:r>
            <a:r>
              <a:rPr lang="en-US" sz="1900" dirty="0"/>
              <a:t> - </a:t>
            </a:r>
            <a:r>
              <a:rPr lang="en-US" sz="1900" b="0" i="0" dirty="0" err="1">
                <a:effectLst/>
              </a:rPr>
              <a:t>nejslavnější</a:t>
            </a:r>
            <a:r>
              <a:rPr lang="en-US" sz="1900" b="0" i="0" dirty="0">
                <a:effectLst/>
              </a:rPr>
              <a:t> a </a:t>
            </a:r>
            <a:r>
              <a:rPr lang="en-US" sz="1900" b="0" i="0" dirty="0" err="1">
                <a:effectLst/>
              </a:rPr>
              <a:t>nejprestižnější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francouzská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vzdělávací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instituce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22384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4C31E5F-8F22-FA33-30F5-30AE736D370E}"/>
              </a:ext>
            </a:extLst>
          </p:cNvPr>
          <p:cNvSpPr txBox="1"/>
          <p:nvPr/>
        </p:nvSpPr>
        <p:spPr>
          <a:xfrm>
            <a:off x="6597016" y="905011"/>
            <a:ext cx="4589328" cy="18891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Menšinové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francouzské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jazyky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1751F8-2326-E417-13C5-E20C61CDA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807" y="2057533"/>
            <a:ext cx="5468347" cy="27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D55B8A1-95D3-0641-7687-0583F3F64CD1}"/>
              </a:ext>
            </a:extLst>
          </p:cNvPr>
          <p:cNvSpPr txBox="1"/>
          <p:nvPr/>
        </p:nvSpPr>
        <p:spPr>
          <a:xfrm>
            <a:off x="6597016" y="2965592"/>
            <a:ext cx="4589328" cy="2987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alsaština</a:t>
            </a:r>
            <a:r>
              <a:rPr lang="en-US" sz="3200" dirty="0"/>
              <a:t>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korsičtina</a:t>
            </a:r>
            <a:endParaRPr lang="en-US" sz="32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baskičtina</a:t>
            </a:r>
            <a:endParaRPr lang="en-US" sz="32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bretonština</a:t>
            </a:r>
            <a:endParaRPr lang="en-US" sz="3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93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7907FAE-1EA8-B885-EB9C-0FDF3EDB9B58}"/>
              </a:ext>
            </a:extLst>
          </p:cNvPr>
          <p:cNvSpPr txBox="1"/>
          <p:nvPr/>
        </p:nvSpPr>
        <p:spPr>
          <a:xfrm>
            <a:off x="1185333" y="1913467"/>
            <a:ext cx="993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(Děkujeme, že jste se dokoukali až do konce této prezentace).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D36A7CF-60DE-998F-B63B-759116F5C958}"/>
              </a:ext>
            </a:extLst>
          </p:cNvPr>
          <p:cNvSpPr txBox="1"/>
          <p:nvPr/>
        </p:nvSpPr>
        <p:spPr>
          <a:xfrm>
            <a:off x="818675" y="999067"/>
            <a:ext cx="10878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Merci d'avoir regardé jusqu'à la fin de cette présentation.</a:t>
            </a:r>
            <a:endParaRPr lang="cs-CZ" sz="3200" dirty="0"/>
          </a:p>
        </p:txBody>
      </p:sp>
      <p:pic>
        <p:nvPicPr>
          <p:cNvPr id="7" name="Obrázek 6" descr="Obsah obrázku kreslené, Kreslený film, ilustrace, klipart&#10;&#10;Popis byl vytvořen automaticky">
            <a:extLst>
              <a:ext uri="{FF2B5EF4-FFF2-40B4-BE49-F238E27FC236}">
                <a16:creationId xmlns:a16="http://schemas.microsoft.com/office/drawing/2014/main" id="{894C23D3-0EE2-1034-D31D-91CEE23A4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23267" y="2592828"/>
            <a:ext cx="2835061" cy="378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743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992325-B707-EBE8-11FE-EBE058C11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2" y="685800"/>
            <a:ext cx="4353116" cy="1474666"/>
          </a:xfrm>
        </p:spPr>
        <p:txBody>
          <a:bodyPr anchor="b">
            <a:normAutofit/>
          </a:bodyPr>
          <a:lstStyle/>
          <a:p>
            <a:pPr algn="ctr"/>
            <a:r>
              <a:rPr lang="cs-CZ" sz="3200" dirty="0">
                <a:solidFill>
                  <a:srgbClr val="595959"/>
                </a:solidFill>
              </a:rPr>
              <a:t>Hlavní město Francie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90608F-E2F8-5E07-8E1B-7641E2BD7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442" y="2447337"/>
            <a:ext cx="4353116" cy="3770434"/>
          </a:xfrm>
        </p:spPr>
        <p:txBody>
          <a:bodyPr anchor="t">
            <a:normAutofit/>
          </a:bodyPr>
          <a:lstStyle/>
          <a:p>
            <a:r>
              <a:rPr lang="cs-CZ" sz="2000" dirty="0">
                <a:solidFill>
                  <a:srgbClr val="595959"/>
                </a:solidFill>
              </a:rPr>
              <a:t>Paříž (francouzsky Paris) hlavní a zároveň největší město Francie.</a:t>
            </a:r>
          </a:p>
          <a:p>
            <a:r>
              <a:rPr lang="cs-CZ" sz="2000" dirty="0">
                <a:solidFill>
                  <a:srgbClr val="595959"/>
                </a:solidFill>
              </a:rPr>
              <a:t>Nachází se zde Eiffelova věž.</a:t>
            </a:r>
          </a:p>
          <a:p>
            <a:r>
              <a:rPr lang="cs-CZ" sz="2000" dirty="0">
                <a:solidFill>
                  <a:srgbClr val="595959"/>
                </a:solidFill>
              </a:rPr>
              <a:t>Měří 324 metrů.</a:t>
            </a:r>
          </a:p>
          <a:p>
            <a:endParaRPr lang="cs-CZ" sz="2000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rgbClr val="595959"/>
              </a:solidFill>
            </a:endParaRPr>
          </a:p>
        </p:txBody>
      </p:sp>
      <p:pic>
        <p:nvPicPr>
          <p:cNvPr id="5" name="Obrázek 4" descr="Obsah obrázku budova, venku, obloha, mrak">
            <a:extLst>
              <a:ext uri="{FF2B5EF4-FFF2-40B4-BE49-F238E27FC236}">
                <a16:creationId xmlns:a16="http://schemas.microsoft.com/office/drawing/2014/main" id="{29F5E2EB-1D11-010B-1049-A4E276F4B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05839" y="685799"/>
            <a:ext cx="4148979" cy="553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1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8"/>
    </mc:Choice>
    <mc:Fallback xmlns="">
      <p:transition spd="slow" advTm="41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B08545-F4FC-AE57-F60F-18A846E7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tx2"/>
                </a:solidFill>
              </a:rPr>
              <a:t>Sousední Státy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009639-AB93-1666-646C-5D76A70D5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3" y="2421683"/>
            <a:ext cx="4659664" cy="3659077"/>
          </a:xfrm>
        </p:spPr>
        <p:txBody>
          <a:bodyPr anchor="t">
            <a:normAutofit/>
          </a:bodyPr>
          <a:lstStyle/>
          <a:p>
            <a:r>
              <a:rPr lang="cs-CZ" sz="1800" dirty="0">
                <a:solidFill>
                  <a:schemeClr val="tx2"/>
                </a:solidFill>
              </a:rPr>
              <a:t>Sousedí se Španělskem, Itálií, Švýcarskem, Německem, Lucemburskem, Belgií, Monakem, Andorrou.</a:t>
            </a:r>
          </a:p>
          <a:p>
            <a:endParaRPr lang="cs-CZ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3200" dirty="0">
                <a:solidFill>
                  <a:schemeClr val="tx2"/>
                </a:solidFill>
              </a:rPr>
              <a:t>Co omývá pobřeží Francie</a:t>
            </a:r>
            <a:endParaRPr lang="cs-CZ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chemeClr val="tx2"/>
              </a:solidFill>
            </a:endParaRPr>
          </a:p>
          <a:p>
            <a:r>
              <a:rPr lang="cs-CZ" sz="1800" dirty="0">
                <a:solidFill>
                  <a:srgbClr val="1F1F1F"/>
                </a:solidFill>
                <a:latin typeface="Google Sans"/>
              </a:rPr>
              <a:t>N</a:t>
            </a:r>
            <a:r>
              <a:rPr lang="cs-CZ" sz="1800" b="0" i="0" dirty="0">
                <a:solidFill>
                  <a:srgbClr val="040C28"/>
                </a:solidFill>
                <a:effectLst/>
                <a:latin typeface="Google Sans"/>
              </a:rPr>
              <a:t>a severu průliv La Manche.</a:t>
            </a:r>
          </a:p>
          <a:p>
            <a:r>
              <a:rPr lang="cs-CZ" sz="1800" dirty="0">
                <a:solidFill>
                  <a:srgbClr val="040C28"/>
                </a:solidFill>
                <a:latin typeface="Google Sans"/>
              </a:rPr>
              <a:t>N</a:t>
            </a:r>
            <a:r>
              <a:rPr lang="cs-CZ" sz="1800" b="0" i="0" dirty="0">
                <a:solidFill>
                  <a:srgbClr val="040C28"/>
                </a:solidFill>
                <a:effectLst/>
                <a:latin typeface="Google Sans"/>
              </a:rPr>
              <a:t>a západě Atlantský oceán</a:t>
            </a:r>
            <a:r>
              <a:rPr lang="cs-CZ" sz="1800" b="0" i="0" dirty="0">
                <a:solidFill>
                  <a:srgbClr val="1F1F1F"/>
                </a:solidFill>
                <a:effectLst/>
                <a:latin typeface="Google Sans"/>
              </a:rPr>
              <a:t> a na jihu Středozemní moře.</a:t>
            </a:r>
            <a:endParaRPr lang="cs-CZ" sz="1800" dirty="0">
              <a:solidFill>
                <a:schemeClr val="tx2"/>
              </a:solidFill>
            </a:endParaRPr>
          </a:p>
        </p:txBody>
      </p:sp>
      <p:pic>
        <p:nvPicPr>
          <p:cNvPr id="5" name="Obrázek 4" descr="Obsah obrázku text, mapa, atlas&#10;&#10;Popis byl vytvořen automaticky">
            <a:extLst>
              <a:ext uri="{FF2B5EF4-FFF2-40B4-BE49-F238E27FC236}">
                <a16:creationId xmlns:a16="http://schemas.microsoft.com/office/drawing/2014/main" id="{417B2A94-DD03-FBA3-8F44-F0E7D7D7D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20919" y="1700784"/>
            <a:ext cx="4117177" cy="437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7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5"/>
    </mc:Choice>
    <mc:Fallback xmlns="">
      <p:transition spd="slow" advTm="5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nachový, levandule, venku, rostlina&#10;&#10;Popis byl vytvořen automaticky">
            <a:extLst>
              <a:ext uri="{FF2B5EF4-FFF2-40B4-BE49-F238E27FC236}">
                <a16:creationId xmlns:a16="http://schemas.microsoft.com/office/drawing/2014/main" id="{F72D966D-B1B0-7186-1E6D-F0E1E7A239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302" r="1" b="1"/>
          <a:stretch/>
        </p:blipFill>
        <p:spPr>
          <a:xfrm>
            <a:off x="2245360" y="2765008"/>
            <a:ext cx="7162800" cy="3825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301A2CB-C2F4-AAED-5904-C9DAF8B35D3D}"/>
              </a:ext>
            </a:extLst>
          </p:cNvPr>
          <p:cNvSpPr txBox="1"/>
          <p:nvPr/>
        </p:nvSpPr>
        <p:spPr>
          <a:xfrm>
            <a:off x="2346960" y="1042855"/>
            <a:ext cx="689864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Nejkrásnější oblast </a:t>
            </a:r>
          </a:p>
          <a:p>
            <a:endParaRPr lang="cs-CZ" dirty="0"/>
          </a:p>
          <a:p>
            <a:pPr algn="ctr"/>
            <a:r>
              <a:rPr lang="cs-CZ" sz="3200" dirty="0">
                <a:solidFill>
                  <a:srgbClr val="7030A0"/>
                </a:solidFill>
              </a:rPr>
              <a:t>PROVENCE – rostou zde levandule</a:t>
            </a:r>
          </a:p>
        </p:txBody>
      </p:sp>
      <p:pic>
        <p:nvPicPr>
          <p:cNvPr id="5" name="Obrázek 4" descr="Obsah obrázku květina, rostlina, levandule, nachový&#10;&#10;Popis byl vytvořen automaticky">
            <a:extLst>
              <a:ext uri="{FF2B5EF4-FFF2-40B4-BE49-F238E27FC236}">
                <a16:creationId xmlns:a16="http://schemas.microsoft.com/office/drawing/2014/main" id="{C50E0687-4ACC-2BFD-AEBA-5F588B5A84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34451" y="1445188"/>
            <a:ext cx="2952750" cy="2216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384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9"/>
    </mc:Choice>
    <mc:Fallback xmlns="">
      <p:transition spd="slow" advTm="41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venku, příroda, obloha, Pohoří&#10;&#10;Popis byl vytvořen automaticky">
            <a:extLst>
              <a:ext uri="{FF2B5EF4-FFF2-40B4-BE49-F238E27FC236}">
                <a16:creationId xmlns:a16="http://schemas.microsoft.com/office/drawing/2014/main" id="{7D41CC40-1CBC-8577-166B-82A5778825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817" r="15871"/>
          <a:stretch/>
        </p:blipFill>
        <p:spPr>
          <a:xfrm>
            <a:off x="51149" y="0"/>
            <a:ext cx="9669642" cy="685799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F620EE2-7AFF-FCE9-FAF2-E11C31ECE5E8}"/>
              </a:ext>
            </a:extLst>
          </p:cNvPr>
          <p:cNvSpPr txBox="1"/>
          <p:nvPr/>
        </p:nvSpPr>
        <p:spPr>
          <a:xfrm>
            <a:off x="7955790" y="948230"/>
            <a:ext cx="3445765" cy="365176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dirty="0" err="1">
                <a:latin typeface="+mj-lt"/>
                <a:ea typeface="+mj-ea"/>
                <a:cs typeface="+mj-cs"/>
              </a:rPr>
              <a:t>Jezera</a:t>
            </a:r>
            <a:endParaRPr lang="en-US" sz="52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16ED1F5-BD4B-F482-8407-FDB43D08C106}"/>
              </a:ext>
            </a:extLst>
          </p:cNvPr>
          <p:cNvSpPr txBox="1"/>
          <p:nvPr/>
        </p:nvSpPr>
        <p:spPr>
          <a:xfrm>
            <a:off x="7901541" y="4432041"/>
            <a:ext cx="3500014" cy="17367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2400" dirty="0"/>
              <a:t>Ženevské jezero</a:t>
            </a:r>
            <a:endParaRPr lang="en-US" sz="24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2A92255-02C5-4021-FD02-802FD8E7A084}"/>
              </a:ext>
            </a:extLst>
          </p:cNvPr>
          <p:cNvSpPr txBox="1"/>
          <p:nvPr/>
        </p:nvSpPr>
        <p:spPr>
          <a:xfrm>
            <a:off x="3456437" y="1989884"/>
            <a:ext cx="4305853" cy="392176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marL="685800" indent="-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8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5"/>
    </mc:Choice>
    <mc:Fallback xmlns="">
      <p:transition spd="slow" advTm="28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příroda, hora, venku, obloha&#10;&#10;Popis byl vytvořen automaticky">
            <a:extLst>
              <a:ext uri="{FF2B5EF4-FFF2-40B4-BE49-F238E27FC236}">
                <a16:creationId xmlns:a16="http://schemas.microsoft.com/office/drawing/2014/main" id="{BD40A1BD-D0AB-799F-38BE-6ABCB5D24C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354" r="3523"/>
          <a:stretch/>
        </p:blipFill>
        <p:spPr>
          <a:xfrm>
            <a:off x="-3047" y="10"/>
            <a:ext cx="9245599" cy="685799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6F7CB48-4B51-6939-4DAC-7439DF85E105}"/>
              </a:ext>
            </a:extLst>
          </p:cNvPr>
          <p:cNvSpPr txBox="1"/>
          <p:nvPr/>
        </p:nvSpPr>
        <p:spPr>
          <a:xfrm>
            <a:off x="7030720" y="1635760"/>
            <a:ext cx="5059680" cy="4541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3600" b="0" i="0" dirty="0">
                <a:effectLst/>
              </a:rPr>
              <a:t>            </a:t>
            </a:r>
            <a:r>
              <a:rPr lang="en-US" sz="3600" b="0" i="0" dirty="0" err="1">
                <a:effectLst/>
              </a:rPr>
              <a:t>Nejvyšší</a:t>
            </a:r>
            <a:r>
              <a:rPr lang="en-US" sz="3600" b="0" i="0" dirty="0">
                <a:effectLst/>
              </a:rPr>
              <a:t> hora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</a:rPr>
              <a:t>Mont Blanc</a:t>
            </a:r>
            <a:endParaRPr lang="cs-CZ" sz="2800" b="0" i="0" dirty="0">
              <a:effectLst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0" i="0" dirty="0">
              <a:effectLst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i="0" dirty="0" err="1">
                <a:effectLst/>
              </a:rPr>
              <a:t>vypíná</a:t>
            </a:r>
            <a:r>
              <a:rPr lang="en-US" sz="2800" b="0" i="0" dirty="0">
                <a:effectLst/>
              </a:rPr>
              <a:t> se do </a:t>
            </a:r>
            <a:r>
              <a:rPr lang="en-US" sz="2800" b="0" i="0" dirty="0" err="1">
                <a:effectLst/>
              </a:rPr>
              <a:t>výšky</a:t>
            </a:r>
            <a:r>
              <a:rPr lang="en-US" sz="2800" b="0" i="0" dirty="0">
                <a:effectLst/>
              </a:rPr>
              <a:t> 4810 m</a:t>
            </a:r>
            <a:endParaRPr lang="cs-CZ" sz="2800" b="0" i="0" dirty="0">
              <a:effectLst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je </a:t>
            </a:r>
            <a:r>
              <a:rPr lang="en-US" sz="2800" dirty="0" err="1"/>
              <a:t>také</a:t>
            </a:r>
            <a:r>
              <a:rPr lang="en-US" sz="2800" dirty="0"/>
              <a:t> </a:t>
            </a:r>
            <a:r>
              <a:rPr lang="en-US" sz="2800" dirty="0" err="1"/>
              <a:t>nejvyšší</a:t>
            </a:r>
            <a:r>
              <a:rPr lang="en-US" sz="2800" dirty="0"/>
              <a:t> </a:t>
            </a:r>
            <a:r>
              <a:rPr lang="en-US" sz="2800" dirty="0" err="1"/>
              <a:t>horou</a:t>
            </a:r>
            <a:r>
              <a:rPr lang="en-US" sz="2800" dirty="0"/>
              <a:t> </a:t>
            </a:r>
            <a:r>
              <a:rPr lang="en-US" sz="2800" b="0" i="0" dirty="0" err="1">
                <a:effectLst/>
              </a:rPr>
              <a:t>Evropy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538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4"/>
    </mc:Choice>
    <mc:Fallback xmlns="">
      <p:transition spd="slow" advTm="2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D85772-E38A-50C6-A718-EA91960F8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/>
              <a:t>Turistický ruch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32D7C0-928E-EA88-C0AE-7C61A093E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2" y="2743200"/>
            <a:ext cx="4646905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Je </a:t>
            </a:r>
            <a:r>
              <a:rPr lang="en-US" sz="2000" dirty="0" err="1"/>
              <a:t>známý</a:t>
            </a:r>
            <a:r>
              <a:rPr lang="en-US" sz="2000" dirty="0"/>
              <a:t> </a:t>
            </a:r>
            <a:r>
              <a:rPr lang="en-US" sz="2000" dirty="0" err="1"/>
              <a:t>díky</a:t>
            </a:r>
            <a:r>
              <a:rPr lang="en-US" sz="2000" dirty="0"/>
              <a:t> </a:t>
            </a:r>
            <a:r>
              <a:rPr lang="en-US" sz="2000" dirty="0" err="1"/>
              <a:t>své</a:t>
            </a:r>
            <a:r>
              <a:rPr lang="en-US" sz="2000" dirty="0"/>
              <a:t> </a:t>
            </a:r>
            <a:r>
              <a:rPr lang="en-US" sz="2000" dirty="0" err="1"/>
              <a:t>bohaté</a:t>
            </a:r>
            <a:r>
              <a:rPr lang="en-US" sz="2000" dirty="0"/>
              <a:t> </a:t>
            </a:r>
            <a:r>
              <a:rPr lang="en-US" sz="2000" dirty="0" err="1"/>
              <a:t>historii</a:t>
            </a:r>
            <a:r>
              <a:rPr lang="en-US" sz="2000" dirty="0"/>
              <a:t> a </a:t>
            </a:r>
            <a:r>
              <a:rPr lang="en-US" sz="2000" dirty="0" err="1"/>
              <a:t>různorodým</a:t>
            </a:r>
            <a:r>
              <a:rPr lang="cs-CZ" sz="2000" dirty="0"/>
              <a:t> atrakcím.</a:t>
            </a:r>
            <a:endParaRPr lang="en-US" sz="2000" dirty="0"/>
          </a:p>
          <a:p>
            <a:pPr algn="l"/>
            <a:r>
              <a:rPr lang="cs-CZ" sz="2000" dirty="0"/>
              <a:t>    </a:t>
            </a:r>
            <a:endParaRPr lang="en-US" sz="20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Francie </a:t>
            </a:r>
            <a:r>
              <a:rPr lang="en-US" sz="2000" dirty="0" err="1"/>
              <a:t>láká</a:t>
            </a:r>
            <a:r>
              <a:rPr lang="en-US" sz="2000" dirty="0"/>
              <a:t> </a:t>
            </a:r>
            <a:r>
              <a:rPr lang="en-US" sz="2000" dirty="0" err="1"/>
              <a:t>návštěvníky</a:t>
            </a:r>
            <a:r>
              <a:rPr lang="en-US" sz="2000" dirty="0"/>
              <a:t> </a:t>
            </a:r>
            <a:r>
              <a:rPr lang="en-US" sz="2000" dirty="0" err="1"/>
              <a:t>svou</a:t>
            </a:r>
            <a:r>
              <a:rPr lang="en-US" sz="2000" dirty="0"/>
              <a:t> </a:t>
            </a:r>
            <a:r>
              <a:rPr lang="en-US" sz="2000" dirty="0" err="1"/>
              <a:t>slavnou</a:t>
            </a:r>
            <a:r>
              <a:rPr lang="en-US" sz="2000" dirty="0"/>
              <a:t> </a:t>
            </a:r>
            <a:r>
              <a:rPr lang="en-US" sz="2000" dirty="0" err="1"/>
              <a:t>kuchyní</a:t>
            </a:r>
            <a:r>
              <a:rPr lang="en-US" sz="2000" dirty="0"/>
              <a:t>, </a:t>
            </a:r>
            <a:r>
              <a:rPr lang="en-US" sz="2000" dirty="0" err="1"/>
              <a:t>uměním</a:t>
            </a:r>
            <a:r>
              <a:rPr lang="en-US" sz="2000" dirty="0"/>
              <a:t> a </a:t>
            </a:r>
            <a:r>
              <a:rPr lang="en-US" sz="2000" dirty="0" err="1"/>
              <a:t>architekturou</a:t>
            </a:r>
            <a:r>
              <a:rPr lang="en-US" sz="2000" dirty="0"/>
              <a:t>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Obrázek 4" descr="Obsah obrázku venku, obloha, Náměstí, budova&#10;&#10;Popis byl vytvořen automaticky">
            <a:extLst>
              <a:ext uri="{FF2B5EF4-FFF2-40B4-BE49-F238E27FC236}">
                <a16:creationId xmlns:a16="http://schemas.microsoft.com/office/drawing/2014/main" id="{587DA0A0-E502-4A62-61E6-987724150E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924" r="20676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5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osoba, oblečení, Lidská tvář, úsměv&#10;&#10;Popis byl vytvořen automaticky">
            <a:extLst>
              <a:ext uri="{FF2B5EF4-FFF2-40B4-BE49-F238E27FC236}">
                <a16:creationId xmlns:a16="http://schemas.microsoft.com/office/drawing/2014/main" id="{0FF04F78-11DB-C8E3-6AE7-F9669B6608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96" r="1325" b="1"/>
          <a:stretch/>
        </p:blipFill>
        <p:spPr>
          <a:xfrm>
            <a:off x="20" y="1"/>
            <a:ext cx="4752733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D10346A-4FEF-B975-5CCF-EC0A359B494C}"/>
              </a:ext>
            </a:extLst>
          </p:cNvPr>
          <p:cNvSpPr txBox="1"/>
          <p:nvPr/>
        </p:nvSpPr>
        <p:spPr>
          <a:xfrm>
            <a:off x="6262578" y="1615440"/>
            <a:ext cx="4253022" cy="2448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Prezident</a:t>
            </a:r>
            <a:endParaRPr lang="en-US" sz="3200" dirty="0">
              <a:solidFill>
                <a:srgbClr val="595959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solidFill>
                <a:srgbClr val="595959"/>
              </a:solidFill>
              <a:latin typeface="+mj-lt"/>
              <a:ea typeface="+mj-ea"/>
              <a:cs typeface="+mj-cs"/>
            </a:endParaRPr>
          </a:p>
          <a:p>
            <a:pPr marL="457200" indent="-4572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Emmanuel Macron</a:t>
            </a:r>
          </a:p>
        </p:txBody>
      </p:sp>
    </p:spTree>
    <p:extLst>
      <p:ext uri="{BB962C8B-B14F-4D97-AF65-F5344CB8AC3E}">
        <p14:creationId xmlns:p14="http://schemas.microsoft.com/office/powerpoint/2010/main" val="120856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4"/>
    </mc:Choice>
    <mc:Fallback xmlns="">
      <p:transition spd="slow" advTm="2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E65E814-B81F-9F08-E2D3-C2C74693B756}"/>
              </a:ext>
            </a:extLst>
          </p:cNvPr>
          <p:cNvSpPr txBox="1"/>
          <p:nvPr/>
        </p:nvSpPr>
        <p:spPr>
          <a:xfrm>
            <a:off x="1057025" y="922644"/>
            <a:ext cx="5040285" cy="11695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latin typeface="+mj-lt"/>
                <a:ea typeface="+mj-ea"/>
                <a:cs typeface="+mj-cs"/>
              </a:rPr>
              <a:t>   Tour de France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CF43A16-8C0C-0320-CC6B-7A6FE3B05A20}"/>
              </a:ext>
            </a:extLst>
          </p:cNvPr>
          <p:cNvSpPr txBox="1"/>
          <p:nvPr/>
        </p:nvSpPr>
        <p:spPr>
          <a:xfrm>
            <a:off x="1055715" y="2508105"/>
            <a:ext cx="5040285" cy="363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Závod</a:t>
            </a:r>
            <a:r>
              <a:rPr lang="en-US" sz="2000" dirty="0"/>
              <a:t> </a:t>
            </a:r>
            <a:r>
              <a:rPr lang="en-US" sz="2000" dirty="0" err="1"/>
              <a:t>ciklistů</a:t>
            </a:r>
            <a:r>
              <a:rPr lang="en-US" sz="2000" dirty="0"/>
              <a:t>, </a:t>
            </a:r>
            <a:r>
              <a:rPr lang="en-US" sz="2000" dirty="0" err="1"/>
              <a:t>končí</a:t>
            </a:r>
            <a:r>
              <a:rPr lang="en-US" sz="2000" dirty="0"/>
              <a:t> v </a:t>
            </a:r>
            <a:r>
              <a:rPr lang="en-US" sz="2000" dirty="0" err="1"/>
              <a:t>Paříži</a:t>
            </a:r>
            <a:endParaRPr lang="en-US" sz="20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Každý</a:t>
            </a:r>
            <a:r>
              <a:rPr lang="en-US" sz="2000" dirty="0"/>
              <a:t> </a:t>
            </a:r>
            <a:r>
              <a:rPr lang="en-US" sz="2000" dirty="0" err="1"/>
              <a:t>rok</a:t>
            </a:r>
            <a:r>
              <a:rPr lang="en-US" sz="2000" dirty="0"/>
              <a:t> v </a:t>
            </a:r>
            <a:r>
              <a:rPr lang="en-US" sz="2000" dirty="0" err="1"/>
              <a:t>červenci</a:t>
            </a: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Vedoucí</a:t>
            </a:r>
            <a:r>
              <a:rPr lang="en-US" sz="2000" dirty="0"/>
              <a:t> </a:t>
            </a:r>
            <a:r>
              <a:rPr lang="en-US" sz="2000" dirty="0" err="1"/>
              <a:t>jezdec</a:t>
            </a:r>
            <a:r>
              <a:rPr lang="en-US" sz="2000" dirty="0"/>
              <a:t> </a:t>
            </a:r>
            <a:r>
              <a:rPr lang="en-US" sz="2000" dirty="0" err="1"/>
              <a:t>nosí</a:t>
            </a:r>
            <a:r>
              <a:rPr lang="en-US" sz="2000" dirty="0"/>
              <a:t> </a:t>
            </a:r>
            <a:r>
              <a:rPr lang="en-US" sz="2000" dirty="0" err="1"/>
              <a:t>žlutý</a:t>
            </a:r>
            <a:r>
              <a:rPr lang="en-US" sz="2000" dirty="0"/>
              <a:t> </a:t>
            </a:r>
            <a:r>
              <a:rPr lang="en-US" sz="2000" dirty="0" err="1"/>
              <a:t>dres</a:t>
            </a:r>
            <a:endParaRPr lang="en-US" sz="2000" dirty="0"/>
          </a:p>
        </p:txBody>
      </p:sp>
      <p:pic>
        <p:nvPicPr>
          <p:cNvPr id="8" name="Obrázek 7" descr="Obsah obrázku Písmo, Grafika, klipart, logo&#10;&#10;Popis byl vytvořen automaticky">
            <a:extLst>
              <a:ext uri="{FF2B5EF4-FFF2-40B4-BE49-F238E27FC236}">
                <a16:creationId xmlns:a16="http://schemas.microsoft.com/office/drawing/2014/main" id="{CCD9EE22-805B-55AB-5844-BE9F8182D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50640" y="774285"/>
            <a:ext cx="2581173" cy="2581173"/>
          </a:xfrm>
          <a:prstGeom prst="rect">
            <a:avLst/>
          </a:prstGeom>
        </p:spPr>
      </p:pic>
      <p:pic>
        <p:nvPicPr>
          <p:cNvPr id="6" name="Obrázek 5" descr="Obsah obrázku venku, obloha, sportovní vybavení, kolo&#10;&#10;Popis byl vytvořen automaticky">
            <a:extLst>
              <a:ext uri="{FF2B5EF4-FFF2-40B4-BE49-F238E27FC236}">
                <a16:creationId xmlns:a16="http://schemas.microsoft.com/office/drawing/2014/main" id="{72F94EB5-03B1-CD2C-F65D-932894858B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1056" r="-2" b="3012"/>
          <a:stretch/>
        </p:blipFill>
        <p:spPr>
          <a:xfrm>
            <a:off x="6946667" y="3612165"/>
            <a:ext cx="4389120" cy="250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5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83">
        <p:fade/>
      </p:transition>
    </mc:Choice>
    <mc:Fallback xmlns="">
      <p:transition spd="med" advTm="33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3460CC0302C124784DF0AB77DC9C482" ma:contentTypeVersion="4" ma:contentTypeDescription="Vytvoří nový dokument" ma:contentTypeScope="" ma:versionID="3eaf4fd68397e5e1699bfc11f94bd181">
  <xsd:schema xmlns:xsd="http://www.w3.org/2001/XMLSchema" xmlns:xs="http://www.w3.org/2001/XMLSchema" xmlns:p="http://schemas.microsoft.com/office/2006/metadata/properties" xmlns:ns2="bb295e58-eddf-42dd-9bed-1adc96a75bd0" targetNamespace="http://schemas.microsoft.com/office/2006/metadata/properties" ma:root="true" ma:fieldsID="aa6df12b0a8780a77038e7d48676ebcb" ns2:_="">
    <xsd:import namespace="bb295e58-eddf-42dd-9bed-1adc96a75b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295e58-eddf-42dd-9bed-1adc96a75b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5D9B05-8AA4-485B-AC85-A426C7DC4A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DF96D4-5087-4B2A-93A8-58BA537182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295e58-eddf-42dd-9bed-1adc96a75b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6DD778-22C4-4202-BF69-03525A5B2516}">
  <ds:schemaRefs>
    <ds:schemaRef ds:uri="http://schemas.microsoft.com/office/infopath/2007/PartnerControls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199</Words>
  <Application>Microsoft Office PowerPoint</Application>
  <PresentationFormat>Širokoúhlá obrazovka</PresentationFormat>
  <Paragraphs>47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Office</vt:lpstr>
      <vt:lpstr>Francie</vt:lpstr>
      <vt:lpstr>Hlavní město Francie</vt:lpstr>
      <vt:lpstr>Sousední Státy </vt:lpstr>
      <vt:lpstr>Prezentace aplikace PowerPoint</vt:lpstr>
      <vt:lpstr>Prezentace aplikace PowerPoint</vt:lpstr>
      <vt:lpstr>Prezentace aplikace PowerPoint</vt:lpstr>
      <vt:lpstr>Turistický ruch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Lucie Flisková</dc:creator>
  <cp:lastModifiedBy>Lucie Flisková</cp:lastModifiedBy>
  <cp:revision>3</cp:revision>
  <dcterms:created xsi:type="dcterms:W3CDTF">2024-02-29T09:26:49Z</dcterms:created>
  <dcterms:modified xsi:type="dcterms:W3CDTF">2024-05-19T14:33:18Z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0x01010033460CC0302C124784DF0AB77DC9C482</vt:lpwstr>
  </property>
</Properties>
</file>