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0" r:id="rId5"/>
    <p:sldId id="258" r:id="rId6"/>
    <p:sldId id="259" r:id="rId7"/>
    <p:sldId id="261" r:id="rId8"/>
    <p:sldId id="262" r:id="rId9"/>
    <p:sldId id="263" r:id="rId10"/>
    <p:sldId id="265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91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54340E-1165-E676-3603-6F5F17743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52D79B2-2C0F-2C34-5EBF-2FD8EDC79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A30EF1-91D7-2DC1-CF8E-2FA19E172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5239-CB01-4913-8161-F97D16616110}" type="datetimeFigureOut">
              <a:rPr lang="cs-CZ" smtClean="0"/>
              <a:t>19.05.2024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1C09E8-703D-5179-75F2-17FEB6A46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CA305D-1917-D8EC-BC5F-2CEC50EA1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1EEB-9454-43C0-8C6D-505AA7E19A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3006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40CC9A-9B64-BC9A-3F98-2AC7ECAD1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B38572C-553A-1E7D-72FE-7AA759836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0E8436-EBF2-585F-165A-FDA5BE8DB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5239-CB01-4913-8161-F97D16616110}" type="datetimeFigureOut">
              <a:rPr lang="cs-CZ" smtClean="0"/>
              <a:t>19.05.2024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2A11A37-0EA9-C482-4BDA-52C3C54B3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2D32514-5F43-BA0E-D3B7-BF72F680D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1EEB-9454-43C0-8C6D-505AA7E19A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458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F10E22F-3505-9244-078A-32C0F1D0A8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AAFB96D-E054-7B64-0C5C-877DE1D742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AA554B-1623-CF1B-F392-9BB939DB1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5239-CB01-4913-8161-F97D16616110}" type="datetimeFigureOut">
              <a:rPr lang="cs-CZ" smtClean="0"/>
              <a:t>19.05.2024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C2DD85-2F21-BEFE-BB07-7CC2A424C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611718-3271-D0A0-1E76-7B6E977FF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1EEB-9454-43C0-8C6D-505AA7E19A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47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B0CD2D-67E8-57AF-1566-36FC39D9A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2BD1E1-73BD-2EAA-F159-9490B059A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2D6F88-785B-9EC7-63D0-36CC6DC56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5239-CB01-4913-8161-F97D16616110}" type="datetimeFigureOut">
              <a:rPr lang="cs-CZ" smtClean="0"/>
              <a:t>19.05.2024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A668841-7814-C7B5-6903-5BD5B6AE0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DF54EF-1F39-9A30-F03F-C4E0304C4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1EEB-9454-43C0-8C6D-505AA7E19A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6397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AB0752-5CFE-7F92-FF5E-7B4016B1C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0632D45-4AB3-ED54-AE2B-210D0A972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013A82-239D-E6C5-351F-6934B5BEF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5239-CB01-4913-8161-F97D16616110}" type="datetimeFigureOut">
              <a:rPr lang="cs-CZ" smtClean="0"/>
              <a:t>19.05.2024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0FDB35-7BC2-0EFD-12A6-84DF82777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C3F3B4-FA9F-4F44-67B8-57494CB54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1EEB-9454-43C0-8C6D-505AA7E19A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2996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4587CD-11D1-291B-D37F-603C9E559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E9B709-4044-B0B5-78C0-2E6ED157E6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4C98E6C-04E7-D658-697C-5B31B20C1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39EC68B-BB02-AC9E-C446-F139A0589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5239-CB01-4913-8161-F97D16616110}" type="datetimeFigureOut">
              <a:rPr lang="cs-CZ" smtClean="0"/>
              <a:t>19.05.2024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B0DBA0F-B3AD-6279-272F-6AE9CAFFC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8D1F15-2B66-1DEA-0480-39C3DAD1C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1EEB-9454-43C0-8C6D-505AA7E19A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4623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DD16DC-86C3-1B2A-8390-C81A9E68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158C03-42C8-3B00-B9F3-AB9B3F8DA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EDD84EA-6E50-8DA6-F97D-367D1004F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C34FDBA-4D3E-1811-7FEA-4455E34AE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4B3CB76-56EE-C032-D762-190D57739F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308ABA1-61FC-C41B-9E44-8839A5AA1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5239-CB01-4913-8161-F97D16616110}" type="datetimeFigureOut">
              <a:rPr lang="cs-CZ" smtClean="0"/>
              <a:t>19.05.2024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A088FF2-9ADB-91C6-B762-87DD41D59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C7F9185-5CCE-08D9-1152-B4669C8BA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1EEB-9454-43C0-8C6D-505AA7E19A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292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A83B90-28D4-0012-D739-ADFAB02FE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2D61FDC-29DE-79DA-A900-5496D7AAE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5239-CB01-4913-8161-F97D16616110}" type="datetimeFigureOut">
              <a:rPr lang="cs-CZ" smtClean="0"/>
              <a:t>19.05.2024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84FCCFC-228F-4A71-990F-F836FAF66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AA6E8E7-D5F2-F6F8-D252-51F623094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1EEB-9454-43C0-8C6D-505AA7E19A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6904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D47D850-50D7-4EB3-E85E-1DCFC0A3D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5239-CB01-4913-8161-F97D16616110}" type="datetimeFigureOut">
              <a:rPr lang="cs-CZ" smtClean="0"/>
              <a:t>19.05.2024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D19CCFB-704C-0684-2406-3185DCF9D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C2DE80A-F3C6-C45C-8339-7AFD2389B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1EEB-9454-43C0-8C6D-505AA7E19A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583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458B07-8B0D-0076-771D-BD1735220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E8B783-3B70-FE76-0D3B-DC67800AF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D15DDC7-8122-9483-32CA-BD8B293EF6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85CEA9-FA0B-61DE-B81C-3DE8DAFA5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5239-CB01-4913-8161-F97D16616110}" type="datetimeFigureOut">
              <a:rPr lang="cs-CZ" smtClean="0"/>
              <a:t>19.05.2024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81E27C3-7558-6357-1835-6C5F90EF2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3B5E8C9-41C2-310E-4426-8AB59169F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1EEB-9454-43C0-8C6D-505AA7E19A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820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49A873-97E4-6C30-D364-53BEBC23D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5EE2341-378E-2D62-794F-4FF47227BD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A1EEC42-DC5C-5823-7CF6-45058C77A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79A36AC-42B7-4BAF-A26C-61A5D77C8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5239-CB01-4913-8161-F97D16616110}" type="datetimeFigureOut">
              <a:rPr lang="cs-CZ" smtClean="0"/>
              <a:t>19.05.2024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0F93449-A83A-1654-5092-ACFB6C0B2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F8F3B60-9305-B541-FF97-AAB72EFF3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1EEB-9454-43C0-8C6D-505AA7E19A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433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F125CCF-9A45-EB12-6857-5E1950221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ACE6C19-B8C8-249F-DD9B-0051926B5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01CFA8-BC32-D825-4CF3-FACE046445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75239-CB01-4913-8161-F97D16616110}" type="datetimeFigureOut">
              <a:rPr lang="cs-CZ" smtClean="0"/>
              <a:t>19.05.2024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20D913-0590-7201-4D52-FD83CCE8B5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3D0C7F-A42D-EA00-97C3-C2B1E560E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21EEB-9454-43C0-8C6D-505AA7E19A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325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06CA41-48FE-6CF2-6037-2C7788E22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623" y="307439"/>
            <a:ext cx="10515600" cy="1325563"/>
          </a:xfrm>
        </p:spPr>
        <p:txBody>
          <a:bodyPr/>
          <a:lstStyle/>
          <a:p>
            <a:r>
              <a:rPr lang="cs-CZ" dirty="0"/>
              <a:t>Slovensko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F116CDF6-3AB1-C805-5975-6281D89C6A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318" y="3429000"/>
            <a:ext cx="4962682" cy="3366353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129AC2E-A34D-0CA3-68AB-1DBFB2CBC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487"/>
            <a:ext cx="5021623" cy="331897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F14358D-6EE2-A635-CCF6-D5F33378A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2803"/>
            <a:ext cx="5625100" cy="281255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65BDB5B-0D15-A554-B7A1-DAE664648C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46" y="-100882"/>
            <a:ext cx="4767053" cy="331897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B718DE5-20D6-734B-98F1-9ABDD3B25E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753" y="1724434"/>
            <a:ext cx="6052767" cy="340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6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9AA6CE6-E4A2-F617-0E81-C2FC0223C889}"/>
              </a:ext>
            </a:extLst>
          </p:cNvPr>
          <p:cNvSpPr txBox="1"/>
          <p:nvPr/>
        </p:nvSpPr>
        <p:spPr>
          <a:xfrm>
            <a:off x="0" y="0"/>
            <a:ext cx="122251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b="1" dirty="0">
                <a:highlight>
                  <a:srgbClr val="FFFFFF"/>
                </a:highlight>
              </a:rPr>
              <a:t>Děkujeme, že jste si udělali čas na naší prezentaci</a:t>
            </a:r>
            <a:r>
              <a:rPr lang="cs-CZ" sz="8000" dirty="0">
                <a:highlight>
                  <a:srgbClr val="FFFFFF"/>
                </a:highlight>
              </a:rPr>
              <a:t>.</a:t>
            </a:r>
          </a:p>
        </p:txBody>
      </p:sp>
      <p:pic>
        <p:nvPicPr>
          <p:cNvPr id="4" name="Obrázek 3" descr="Obsah obrázku text, mapa&#10;&#10;Popis byl vytvořen automaticky">
            <a:extLst>
              <a:ext uri="{FF2B5EF4-FFF2-40B4-BE49-F238E27FC236}">
                <a16:creationId xmlns:a16="http://schemas.microsoft.com/office/drawing/2014/main" id="{11012C8C-4B67-14C5-617F-31F8ABF5C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6587">
            <a:off x="6444632" y="2484134"/>
            <a:ext cx="5730323" cy="3438194"/>
          </a:xfrm>
          <a:prstGeom prst="rect">
            <a:avLst/>
          </a:prstGeom>
        </p:spPr>
      </p:pic>
      <p:pic>
        <p:nvPicPr>
          <p:cNvPr id="6" name="Obrázek 5" descr="Obsah obrázku krajina, venku, hora, divočina&#10;&#10;Popis byl vytvořen automaticky">
            <a:extLst>
              <a:ext uri="{FF2B5EF4-FFF2-40B4-BE49-F238E27FC236}">
                <a16:creationId xmlns:a16="http://schemas.microsoft.com/office/drawing/2014/main" id="{53C9E3DD-EF5F-78B5-E8FA-1A1712509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108">
            <a:off x="474607" y="2761834"/>
            <a:ext cx="5353323" cy="355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51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Zástupný obsah 11" descr="Obsah obrázku osoba, Lidská tvář, úsměv, oblečení&#10;&#10;Popis byl vytvořen automaticky">
            <a:extLst>
              <a:ext uri="{FF2B5EF4-FFF2-40B4-BE49-F238E27FC236}">
                <a16:creationId xmlns:a16="http://schemas.microsoft.com/office/drawing/2014/main" id="{44206DC0-0D34-4093-0217-25D4B3E17D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9" b="39189"/>
          <a:stretch/>
        </p:blipFill>
        <p:spPr>
          <a:xfrm>
            <a:off x="3523488" y="0"/>
            <a:ext cx="866851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7E0FCE2-5D56-1249-8CFF-A450664E2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88" y="-96383"/>
            <a:ext cx="4905757" cy="916687"/>
          </a:xfrm>
        </p:spPr>
        <p:txBody>
          <a:bodyPr anchor="b">
            <a:noAutofit/>
          </a:bodyPr>
          <a:lstStyle/>
          <a:p>
            <a:r>
              <a:rPr lang="cs-CZ" dirty="0"/>
              <a:t>Zuzana </a:t>
            </a:r>
            <a:r>
              <a:rPr lang="cs-CZ" dirty="0" err="1"/>
              <a:t>Čaputová</a:t>
            </a:r>
            <a:endParaRPr lang="cs-CZ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637CCF68-3084-6B24-2A85-F4B0FBA86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265" y="1184988"/>
            <a:ext cx="3576735" cy="474032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dirty="0"/>
              <a:t>-Zuzana </a:t>
            </a:r>
            <a:r>
              <a:rPr lang="cs-CZ" dirty="0" err="1"/>
              <a:t>Čaputová</a:t>
            </a:r>
            <a:r>
              <a:rPr lang="cs-CZ" dirty="0"/>
              <a:t> je Slovenská prezidentka od června 2019. </a:t>
            </a:r>
          </a:p>
          <a:p>
            <a:pPr marL="0" indent="0">
              <a:buNone/>
            </a:pPr>
            <a:r>
              <a:rPr lang="cs-CZ" dirty="0"/>
              <a:t>- je nejmladší osoba v nejvyšší ústavní funkci</a:t>
            </a:r>
          </a:p>
          <a:p>
            <a:pPr marL="0" indent="0">
              <a:buNone/>
            </a:pPr>
            <a:r>
              <a:rPr lang="cs-CZ" dirty="0"/>
              <a:t>-Zuzana </a:t>
            </a:r>
            <a:r>
              <a:rPr lang="cs-CZ" dirty="0" err="1"/>
              <a:t>Čaputová</a:t>
            </a:r>
            <a:r>
              <a:rPr lang="cs-CZ" dirty="0"/>
              <a:t> se narodila v Bratislavě, téměř celý svůj život prožila v </a:t>
            </a:r>
            <a:r>
              <a:rPr lang="cs-CZ" dirty="0" err="1"/>
              <a:t>Penziku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-</a:t>
            </a:r>
            <a:r>
              <a:rPr lang="cs-CZ" dirty="0" err="1"/>
              <a:t>Manžel:Ivan</a:t>
            </a:r>
            <a:r>
              <a:rPr lang="cs-CZ" dirty="0"/>
              <a:t> </a:t>
            </a:r>
            <a:r>
              <a:rPr lang="cs-CZ"/>
              <a:t>Čaputa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172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522DD0B-81D3-651C-2AF9-17D971AB7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16" y="330365"/>
            <a:ext cx="4620584" cy="775494"/>
          </a:xfrm>
        </p:spPr>
        <p:txBody>
          <a:bodyPr>
            <a:noAutofit/>
          </a:bodyPr>
          <a:lstStyle/>
          <a:p>
            <a:pPr algn="l"/>
            <a:r>
              <a:rPr lang="cs-CZ" sz="5000" dirty="0">
                <a:solidFill>
                  <a:schemeClr val="accent6">
                    <a:lumMod val="75000"/>
                  </a:schemeClr>
                </a:solidFill>
              </a:rPr>
              <a:t>VYSOKÉ TATRY</a:t>
            </a:r>
          </a:p>
        </p:txBody>
      </p:sp>
      <p:pic>
        <p:nvPicPr>
          <p:cNvPr id="5" name="Obrázek 4" descr="Obsah obrázku krajina, venku, příroda, obloha&#10;&#10;Popis byl vytvořen automaticky">
            <a:extLst>
              <a:ext uri="{FF2B5EF4-FFF2-40B4-BE49-F238E27FC236}">
                <a16:creationId xmlns:a16="http://schemas.microsoft.com/office/drawing/2014/main" id="{BDA2D6CE-7FCE-222A-EC75-31722A8E8A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" r="18313" b="1"/>
          <a:stretch/>
        </p:blipFill>
        <p:spPr>
          <a:xfrm>
            <a:off x="622616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DE6CB50-8686-92ED-7885-B794871119B0}"/>
              </a:ext>
            </a:extLst>
          </p:cNvPr>
          <p:cNvSpPr txBox="1"/>
          <p:nvPr/>
        </p:nvSpPr>
        <p:spPr>
          <a:xfrm>
            <a:off x="419878" y="1810139"/>
            <a:ext cx="56761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202122"/>
                </a:solidFill>
                <a:latin typeface="Arial" panose="020B0604020202020204" pitchFamily="34" charset="0"/>
              </a:rPr>
              <a:t>- najdeme zde 26.vrcholů</a:t>
            </a:r>
          </a:p>
          <a:p>
            <a:r>
              <a:rPr lang="cs-CZ" sz="3200" dirty="0">
                <a:solidFill>
                  <a:srgbClr val="202122"/>
                </a:solidFill>
                <a:latin typeface="Arial" panose="020B0604020202020204" pitchFamily="34" charset="0"/>
              </a:rPr>
              <a:t>- hřeben je dlouhý 26km a jeho šířka je 17km</a:t>
            </a:r>
          </a:p>
          <a:p>
            <a:r>
              <a:rPr lang="cs-CZ" sz="3200" dirty="0">
                <a:solidFill>
                  <a:srgbClr val="202122"/>
                </a:solidFill>
                <a:latin typeface="Arial" panose="020B0604020202020204" pitchFamily="34" charset="0"/>
              </a:rPr>
              <a:t>- můžeme zde navštívit štrbské pleso, malého a velkého </a:t>
            </a:r>
            <a:r>
              <a:rPr lang="cs-CZ" sz="3200" dirty="0" err="1">
                <a:solidFill>
                  <a:srgbClr val="202122"/>
                </a:solidFill>
                <a:latin typeface="Arial" panose="020B0604020202020204" pitchFamily="34" charset="0"/>
              </a:rPr>
              <a:t>kriváňa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22243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krajina, příroda, venku, mrak&#10;&#10;Popis byl vytvořen automaticky">
            <a:extLst>
              <a:ext uri="{FF2B5EF4-FFF2-40B4-BE49-F238E27FC236}">
                <a16:creationId xmlns:a16="http://schemas.microsoft.com/office/drawing/2014/main" id="{C6E8DAA4-392C-3009-E100-070A443AC9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7" r="19484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40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F108BA2-FFAB-9B91-F560-368244F5C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chemeClr val="accent6">
                    <a:lumMod val="75000"/>
                  </a:schemeClr>
                </a:solidFill>
              </a:rPr>
              <a:t>NÍZKÉ TATRY</a:t>
            </a:r>
          </a:p>
        </p:txBody>
      </p:sp>
      <p:sp>
        <p:nvSpPr>
          <p:cNvPr id="41" name="Content Placeholder 8">
            <a:extLst>
              <a:ext uri="{FF2B5EF4-FFF2-40B4-BE49-F238E27FC236}">
                <a16:creationId xmlns:a16="http://schemas.microsoft.com/office/drawing/2014/main" id="{BC565840-D9AE-CF6A-E44E-34EAF1B07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- Hlavní hřeben pohoří se táhne ze západu na východ v délce asi 80 km </a:t>
            </a:r>
          </a:p>
          <a:p>
            <a:pPr marL="0" indent="0">
              <a:buNone/>
            </a:pPr>
            <a:r>
              <a:rPr lang="cs-CZ" sz="2500" dirty="0">
                <a:solidFill>
                  <a:srgbClr val="202122"/>
                </a:solidFill>
                <a:latin typeface="Arial" panose="020B0604020202020204" pitchFamily="34" charset="0"/>
              </a:rPr>
              <a:t>Významné vrcholy:</a:t>
            </a:r>
          </a:p>
          <a:p>
            <a:pPr marL="0" indent="0">
              <a:buNone/>
            </a:pPr>
            <a:r>
              <a:rPr lang="cs-CZ" sz="1500" dirty="0">
                <a:solidFill>
                  <a:srgbClr val="202122"/>
                </a:solidFill>
                <a:latin typeface="Arial" panose="020B0604020202020204" pitchFamily="34" charset="0"/>
              </a:rPr>
              <a:t>- </a:t>
            </a:r>
            <a:r>
              <a:rPr lang="cs-CZ" sz="1500" dirty="0" err="1">
                <a:solidFill>
                  <a:srgbClr val="202122"/>
                </a:solidFill>
                <a:latin typeface="Arial" panose="020B0604020202020204" pitchFamily="34" charset="0"/>
              </a:rPr>
              <a:t>Ďumbier</a:t>
            </a:r>
            <a:r>
              <a:rPr lang="cs-CZ" sz="1500" dirty="0">
                <a:solidFill>
                  <a:srgbClr val="202122"/>
                </a:solidFill>
                <a:latin typeface="Arial" panose="020B0604020202020204" pitchFamily="34" charset="0"/>
              </a:rPr>
              <a:t> (2043 </a:t>
            </a:r>
            <a:r>
              <a:rPr lang="cs-CZ" sz="1500" dirty="0" err="1">
                <a:solidFill>
                  <a:srgbClr val="202122"/>
                </a:solidFill>
                <a:latin typeface="Arial" panose="020B0604020202020204" pitchFamily="34" charset="0"/>
              </a:rPr>
              <a:t>m.n.m</a:t>
            </a:r>
            <a:r>
              <a:rPr lang="cs-CZ" sz="1500" dirty="0">
                <a:solidFill>
                  <a:srgbClr val="202122"/>
                </a:solidFill>
                <a:latin typeface="Arial" panose="020B0604020202020204" pitchFamily="34" charset="0"/>
              </a:rPr>
              <a:t>.)</a:t>
            </a:r>
          </a:p>
          <a:p>
            <a:pPr marL="0" indent="0">
              <a:buNone/>
            </a:pPr>
            <a:r>
              <a:rPr lang="cs-CZ" sz="1500" dirty="0">
                <a:solidFill>
                  <a:srgbClr val="202122"/>
                </a:solidFill>
                <a:latin typeface="Arial" panose="020B0604020202020204" pitchFamily="34" charset="0"/>
              </a:rPr>
              <a:t>- </a:t>
            </a:r>
            <a:r>
              <a:rPr lang="cs-CZ" sz="1500" dirty="0" err="1">
                <a:solidFill>
                  <a:srgbClr val="202122"/>
                </a:solidFill>
                <a:latin typeface="Arial" panose="020B0604020202020204" pitchFamily="34" charset="0"/>
              </a:rPr>
              <a:t>Štiavnica</a:t>
            </a:r>
            <a:r>
              <a:rPr lang="cs-CZ" sz="1500" dirty="0">
                <a:solidFill>
                  <a:srgbClr val="202122"/>
                </a:solidFill>
                <a:latin typeface="Arial" panose="020B0604020202020204" pitchFamily="34" charset="0"/>
              </a:rPr>
              <a:t> (2025 </a:t>
            </a:r>
            <a:r>
              <a:rPr lang="cs-CZ" sz="1500" dirty="0" err="1">
                <a:solidFill>
                  <a:srgbClr val="202122"/>
                </a:solidFill>
                <a:latin typeface="Arial" panose="020B0604020202020204" pitchFamily="34" charset="0"/>
              </a:rPr>
              <a:t>m.n.m</a:t>
            </a:r>
            <a:r>
              <a:rPr lang="cs-CZ" sz="1500" dirty="0">
                <a:solidFill>
                  <a:srgbClr val="202122"/>
                </a:solidFill>
                <a:latin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cs-CZ" sz="1500" dirty="0">
                <a:solidFill>
                  <a:srgbClr val="202122"/>
                </a:solidFill>
                <a:latin typeface="Arial" panose="020B0604020202020204" pitchFamily="34" charset="0"/>
              </a:rPr>
              <a:t>- </a:t>
            </a:r>
            <a:r>
              <a:rPr lang="cs-CZ" sz="1500" dirty="0" err="1">
                <a:solidFill>
                  <a:srgbClr val="202122"/>
                </a:solidFill>
                <a:latin typeface="Arial" panose="020B0604020202020204" pitchFamily="34" charset="0"/>
              </a:rPr>
              <a:t>Chopok</a:t>
            </a:r>
            <a:r>
              <a:rPr lang="cs-CZ" sz="1500" dirty="0">
                <a:solidFill>
                  <a:srgbClr val="202122"/>
                </a:solidFill>
                <a:latin typeface="Arial" panose="020B0604020202020204" pitchFamily="34" charset="0"/>
              </a:rPr>
              <a:t> (2024 </a:t>
            </a:r>
            <a:r>
              <a:rPr lang="cs-CZ" sz="1500" dirty="0" err="1">
                <a:solidFill>
                  <a:srgbClr val="202122"/>
                </a:solidFill>
                <a:latin typeface="Arial" panose="020B0604020202020204" pitchFamily="34" charset="0"/>
              </a:rPr>
              <a:t>m.n.m</a:t>
            </a:r>
            <a:r>
              <a:rPr lang="cs-CZ" sz="1500" dirty="0">
                <a:solidFill>
                  <a:srgbClr val="202122"/>
                </a:solidFill>
                <a:latin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cs-CZ" sz="1500" dirty="0">
                <a:solidFill>
                  <a:srgbClr val="202122"/>
                </a:solidFill>
                <a:latin typeface="Arial" panose="020B0604020202020204" pitchFamily="34" charset="0"/>
              </a:rPr>
              <a:t>- </a:t>
            </a:r>
            <a:r>
              <a:rPr lang="cs-CZ" sz="1500" dirty="0" err="1">
                <a:solidFill>
                  <a:srgbClr val="202122"/>
                </a:solidFill>
                <a:latin typeface="Arial" panose="020B0604020202020204" pitchFamily="34" charset="0"/>
              </a:rPr>
              <a:t>Dereše</a:t>
            </a:r>
            <a:r>
              <a:rPr lang="cs-CZ" sz="1500" dirty="0">
                <a:solidFill>
                  <a:srgbClr val="202122"/>
                </a:solidFill>
                <a:latin typeface="Arial" panose="020B0604020202020204" pitchFamily="34" charset="0"/>
              </a:rPr>
              <a:t> (2004 </a:t>
            </a:r>
            <a:r>
              <a:rPr lang="cs-CZ" sz="1500" dirty="0" err="1">
                <a:solidFill>
                  <a:srgbClr val="202122"/>
                </a:solidFill>
                <a:latin typeface="Arial" panose="020B0604020202020204" pitchFamily="34" charset="0"/>
              </a:rPr>
              <a:t>m.n.m</a:t>
            </a:r>
            <a:r>
              <a:rPr lang="cs-CZ" sz="1500" dirty="0">
                <a:solidFill>
                  <a:srgbClr val="202122"/>
                </a:solidFill>
                <a:latin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8286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53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2" name="!!text rectangle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D6A0555-4385-571F-B14C-230C60F6F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endParaRPr lang="cs-CZ" sz="2800" dirty="0"/>
          </a:p>
        </p:txBody>
      </p:sp>
      <p:sp>
        <p:nvSpPr>
          <p:cNvPr id="93" name="!!accent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4" name="Rectangle 59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Zástupný obsah 6" descr="Obsah obrázku krajina, venku, hora, divočina&#10;&#10;Popis byl vytvořen automaticky">
            <a:extLst>
              <a:ext uri="{FF2B5EF4-FFF2-40B4-BE49-F238E27FC236}">
                <a16:creationId xmlns:a16="http://schemas.microsoft.com/office/drawing/2014/main" id="{17EDF30E-AE26-0F94-7B7A-7F4B880A9E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75" y="2938884"/>
            <a:ext cx="3409950" cy="2266106"/>
          </a:xfrm>
        </p:spPr>
      </p:pic>
      <p:pic>
        <p:nvPicPr>
          <p:cNvPr id="17" name="Zástupný obsah 16" descr="Obsah obrázku venku, krajina, strom, divočina&#10;&#10;Popis byl vytvořen automaticky">
            <a:extLst>
              <a:ext uri="{FF2B5EF4-FFF2-40B4-BE49-F238E27FC236}">
                <a16:creationId xmlns:a16="http://schemas.microsoft.com/office/drawing/2014/main" id="{A99F2B22-6B28-D46E-3D12-65E62671E3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" r="17512" b="-1"/>
          <a:stretch/>
        </p:blipFill>
        <p:spPr>
          <a:xfrm>
            <a:off x="1" y="-1"/>
            <a:ext cx="5923722" cy="685799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CC4A0FD-C8A8-19AB-76EB-172E58A7FC19}"/>
              </a:ext>
            </a:extLst>
          </p:cNvPr>
          <p:cNvSpPr txBox="1"/>
          <p:nvPr/>
        </p:nvSpPr>
        <p:spPr>
          <a:xfrm>
            <a:off x="5180479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B3F0AC6-E7AC-0686-D746-D97DE2C9436C}"/>
              </a:ext>
            </a:extLst>
          </p:cNvPr>
          <p:cNvSpPr txBox="1"/>
          <p:nvPr/>
        </p:nvSpPr>
        <p:spPr>
          <a:xfrm>
            <a:off x="7246981" y="116845"/>
            <a:ext cx="362176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000" dirty="0"/>
              <a:t>Štrbské Pleso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65CA79E-770B-2C59-43A5-EF956DE32104}"/>
              </a:ext>
            </a:extLst>
          </p:cNvPr>
          <p:cNvSpPr txBox="1"/>
          <p:nvPr/>
        </p:nvSpPr>
        <p:spPr>
          <a:xfrm>
            <a:off x="5923723" y="1531831"/>
            <a:ext cx="62682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-Horské morénové jezero vzniklé činnosti ledovců.</a:t>
            </a:r>
          </a:p>
          <a:p>
            <a:r>
              <a:rPr lang="cs-CZ" dirty="0"/>
              <a:t>-Druhé největší jezero na slovenské straně Vysokých Tater.</a:t>
            </a:r>
          </a:p>
          <a:p>
            <a:r>
              <a:rPr lang="cs-CZ" dirty="0"/>
              <a:t>-Leží v nadmořské výšce1346,6 m.</a:t>
            </a:r>
          </a:p>
          <a:p>
            <a:r>
              <a:rPr lang="cs-CZ" dirty="0"/>
              <a:t>-Má rozlohu 19,67 ha.</a:t>
            </a:r>
          </a:p>
          <a:p>
            <a:r>
              <a:rPr lang="cs-CZ" dirty="0"/>
              <a:t>-Je 640 metrů dlouhé a 600 metrů široké.</a:t>
            </a:r>
          </a:p>
        </p:txBody>
      </p:sp>
      <p:pic>
        <p:nvPicPr>
          <p:cNvPr id="9" name="Obrázek 8" descr="Obsah obrázku krajina, venku, hora, divočina&#10;&#10;Popis byl vytvořen automaticky">
            <a:extLst>
              <a:ext uri="{FF2B5EF4-FFF2-40B4-BE49-F238E27FC236}">
                <a16:creationId xmlns:a16="http://schemas.microsoft.com/office/drawing/2014/main" id="{F6179A70-0D15-FB21-82AF-40F0EE0E0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5817">
            <a:off x="5600738" y="3147900"/>
            <a:ext cx="5108844" cy="339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3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4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567895E-EAEB-9005-7FC2-EF99D219DF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352426"/>
            <a:ext cx="4620584" cy="907207"/>
          </a:xfrm>
        </p:spPr>
        <p:txBody>
          <a:bodyPr>
            <a:normAutofit/>
          </a:bodyPr>
          <a:lstStyle/>
          <a:p>
            <a:pPr algn="l"/>
            <a:r>
              <a:rPr lang="cs-CZ" sz="5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Popradské Pleso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8ABAB30-4A79-4D3F-9FE8-05B248057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8" y="1612059"/>
            <a:ext cx="5452533" cy="4441119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-Nachází se v </a:t>
            </a:r>
            <a:r>
              <a:rPr lang="cs-CZ" dirty="0" err="1"/>
              <a:t>Mengusovské</a:t>
            </a:r>
            <a:r>
              <a:rPr lang="cs-CZ" dirty="0"/>
              <a:t> dolině ve Vysokých Tatrách</a:t>
            </a:r>
          </a:p>
          <a:p>
            <a:pPr algn="l"/>
            <a:r>
              <a:rPr lang="cs-CZ" dirty="0"/>
              <a:t>-Je 380 metrů dlouhé a 248 metrů široké</a:t>
            </a:r>
          </a:p>
          <a:p>
            <a:pPr algn="l"/>
            <a:r>
              <a:rPr lang="cs-CZ" dirty="0"/>
              <a:t>-Má rozlohu 6,8695 ha</a:t>
            </a:r>
          </a:p>
          <a:p>
            <a:pPr algn="l"/>
            <a:r>
              <a:rPr lang="cs-CZ" dirty="0"/>
              <a:t>-Objem jezera je 87 397 m3</a:t>
            </a:r>
          </a:p>
        </p:txBody>
      </p:sp>
      <p:pic>
        <p:nvPicPr>
          <p:cNvPr id="5" name="Obrázek 4" descr="Obsah obrázku venku, krajina, divočina, voda&#10;&#10;Popis byl vytvořen automaticky">
            <a:extLst>
              <a:ext uri="{FF2B5EF4-FFF2-40B4-BE49-F238E27FC236}">
                <a16:creationId xmlns:a16="http://schemas.microsoft.com/office/drawing/2014/main" id="{8FA5F62C-DBDA-1E60-DDD9-083085D46E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6" r="27987" b="-1"/>
          <a:stretch/>
        </p:blipFill>
        <p:spPr>
          <a:xfrm>
            <a:off x="622616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0114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49">
            <a:extLst>
              <a:ext uri="{FF2B5EF4-FFF2-40B4-BE49-F238E27FC236}">
                <a16:creationId xmlns:a16="http://schemas.microsoft.com/office/drawing/2014/main" id="{7A203437-703A-4E00-A8C0-91D328D6C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3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4E5E3F-54DB-C16D-188E-C0C426B02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009" y="502400"/>
            <a:ext cx="3367171" cy="1818064"/>
          </a:xfrm>
        </p:spPr>
        <p:txBody>
          <a:bodyPr>
            <a:normAutofit/>
          </a:bodyPr>
          <a:lstStyle/>
          <a:p>
            <a:pPr algn="ctr"/>
            <a:r>
              <a:rPr lang="cs-CZ" sz="2800" dirty="0"/>
              <a:t>Ufo Tower</a:t>
            </a:r>
          </a:p>
        </p:txBody>
      </p:sp>
      <p:pic>
        <p:nvPicPr>
          <p:cNvPr id="7" name="Zástupný obsah 6" descr="Obsah obrázku venku, obloha, mrak, východ slunce&#10;&#10;Popis byl vytvořen automaticky">
            <a:extLst>
              <a:ext uri="{FF2B5EF4-FFF2-40B4-BE49-F238E27FC236}">
                <a16:creationId xmlns:a16="http://schemas.microsoft.com/office/drawing/2014/main" id="{32298B6F-1821-7266-7DF5-96DA374A66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8" r="-2" b="26806"/>
          <a:stretch/>
        </p:blipFill>
        <p:spPr>
          <a:xfrm>
            <a:off x="4555236" y="6"/>
            <a:ext cx="7636763" cy="2762724"/>
          </a:xfrm>
          <a:prstGeom prst="rect">
            <a:avLst/>
          </a:prstGeom>
        </p:spPr>
      </p:pic>
      <p:sp>
        <p:nvSpPr>
          <p:cNvPr id="58" name="Rectangle 51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2729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4" name="Obrázek 3" descr="Obsah obrázku budova, obloha, věž, venku&#10;&#10;Popis byl vytvořen automaticky">
            <a:extLst>
              <a:ext uri="{FF2B5EF4-FFF2-40B4-BE49-F238E27FC236}">
                <a16:creationId xmlns:a16="http://schemas.microsoft.com/office/drawing/2014/main" id="{F4F165D3-5042-6D8F-DE4B-2A14277996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0" r="1" b="43299"/>
          <a:stretch/>
        </p:blipFill>
        <p:spPr>
          <a:xfrm>
            <a:off x="-1" y="2826737"/>
            <a:ext cx="4565779" cy="4031263"/>
          </a:xfrm>
          <a:prstGeom prst="rect">
            <a:avLst/>
          </a:prstGeom>
        </p:spPr>
      </p:pic>
      <p:sp>
        <p:nvSpPr>
          <p:cNvPr id="42" name="Content Placeholder 17">
            <a:extLst>
              <a:ext uri="{FF2B5EF4-FFF2-40B4-BE49-F238E27FC236}">
                <a16:creationId xmlns:a16="http://schemas.microsoft.com/office/drawing/2014/main" id="{E05E6A4D-779C-EC27-E62F-870549090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633" y="3455208"/>
            <a:ext cx="5742432" cy="234470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000" dirty="0"/>
              <a:t>-Ufo </a:t>
            </a:r>
            <a:r>
              <a:rPr lang="cs-CZ" sz="2000" dirty="0" err="1"/>
              <a:t>tower</a:t>
            </a:r>
            <a:r>
              <a:rPr lang="cs-CZ" sz="2000" dirty="0"/>
              <a:t> je vysoko položená restaurace s rozhlednou na střeše</a:t>
            </a:r>
          </a:p>
          <a:p>
            <a:pPr marL="0" indent="0">
              <a:buNone/>
            </a:pPr>
            <a:r>
              <a:rPr lang="cs-CZ" sz="2000" dirty="0"/>
              <a:t>-z rozhledny jdou vidět známé </a:t>
            </a:r>
          </a:p>
          <a:p>
            <a:pPr marL="0" indent="0">
              <a:buNone/>
            </a:pPr>
            <a:r>
              <a:rPr lang="cs-CZ" sz="2000" dirty="0"/>
              <a:t>Budovy např. televizní věž, divadlo, národní galerie…</a:t>
            </a:r>
          </a:p>
        </p:txBody>
      </p:sp>
      <p:sp>
        <p:nvSpPr>
          <p:cNvPr id="59" name="Rectangle 53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58239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37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alezený obrázek pro utfo tower">
            <a:extLst>
              <a:ext uri="{FF2B5EF4-FFF2-40B4-BE49-F238E27FC236}">
                <a16:creationId xmlns:a16="http://schemas.microsoft.com/office/drawing/2014/main" id="{E86EB40B-DF48-91E0-18C1-43A2940C3E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1" b="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0A83750-B97A-8B30-EC30-EAE43857DB75}"/>
              </a:ext>
            </a:extLst>
          </p:cNvPr>
          <p:cNvSpPr txBox="1"/>
          <p:nvPr/>
        </p:nvSpPr>
        <p:spPr>
          <a:xfrm>
            <a:off x="477981" y="1397671"/>
            <a:ext cx="4023360" cy="53609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</a:t>
            </a:r>
            <a:r>
              <a:rPr lang="en-US" sz="3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Ufo</a:t>
            </a:r>
            <a:r>
              <a:rPr lang="en-US" sz="3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tower </a:t>
            </a:r>
            <a:r>
              <a:rPr lang="en-US" sz="3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známý</a:t>
            </a:r>
            <a:r>
              <a:rPr lang="en-US" sz="3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díky</a:t>
            </a:r>
            <a:r>
              <a:rPr lang="en-US" sz="3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vysoko</a:t>
            </a:r>
            <a:r>
              <a:rPr lang="en-US" sz="3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položené</a:t>
            </a:r>
            <a:r>
              <a:rPr lang="en-US" sz="3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rozhledně</a:t>
            </a:r>
            <a:r>
              <a:rPr lang="en-US" sz="3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s re</a:t>
            </a:r>
            <a:r>
              <a:rPr lang="cs-CZ" sz="3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</a:t>
            </a:r>
            <a:r>
              <a:rPr lang="en-US" sz="3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aurací</a:t>
            </a:r>
            <a:r>
              <a:rPr lang="en-US" sz="3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v </a:t>
            </a:r>
            <a:r>
              <a:rPr lang="en-US" sz="3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prosklené</a:t>
            </a:r>
            <a:r>
              <a:rPr lang="en-US" sz="3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budově</a:t>
            </a:r>
            <a:r>
              <a:rPr lang="en-US" sz="3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ve</a:t>
            </a:r>
            <a:r>
              <a:rPr lang="en-US" sz="3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tvaru</a:t>
            </a:r>
            <a:r>
              <a:rPr lang="en-US" sz="3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ufo</a:t>
            </a:r>
            <a:r>
              <a:rPr lang="cs-CZ" sz="3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 Byl postaven teprve nedávno na mostě přes Dunaj pod kterým vede chodník.</a:t>
            </a:r>
            <a:endParaRPr lang="en-US" sz="3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2BEC4F5-B6D2-C502-0DBE-F7DAA13265FD}"/>
              </a:ext>
            </a:extLst>
          </p:cNvPr>
          <p:cNvSpPr txBox="1"/>
          <p:nvPr/>
        </p:nvSpPr>
        <p:spPr>
          <a:xfrm>
            <a:off x="4458669" y="99391"/>
            <a:ext cx="31962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000" dirty="0">
                <a:solidFill>
                  <a:schemeClr val="bg1"/>
                </a:solidFill>
              </a:rPr>
              <a:t>Zajímavosti</a:t>
            </a:r>
          </a:p>
        </p:txBody>
      </p:sp>
    </p:spTree>
    <p:extLst>
      <p:ext uri="{BB962C8B-B14F-4D97-AF65-F5344CB8AC3E}">
        <p14:creationId xmlns:p14="http://schemas.microsoft.com/office/powerpoint/2010/main" val="121932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1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2F36CA75-CFBF-4844-B719-8FE9EBADA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3D4A84B9-E564-4DD0-97F8-DBF1C460C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A599609-F5C2-4A0B-A992-913F814A6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102382E0-0A09-46AE-B955-B911CAFE7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DE75D4A-0965-4973-BE75-DECCAC9A9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Obrázek 3" descr="Obsah obrázku jídlo, Kuchyně, talíř, recept&#10;&#10;Popis byl vytvořen automaticky">
            <a:extLst>
              <a:ext uri="{FF2B5EF4-FFF2-40B4-BE49-F238E27FC236}">
                <a16:creationId xmlns:a16="http://schemas.microsoft.com/office/drawing/2014/main" id="{66BFF11D-1F69-A34F-9B7A-4691AE3F92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7" r="25226" b="1"/>
          <a:stretch/>
        </p:blipFill>
        <p:spPr>
          <a:xfrm>
            <a:off x="-21712" y="-2"/>
            <a:ext cx="6095980" cy="6857990"/>
          </a:xfrm>
          <a:prstGeom prst="rect">
            <a:avLst/>
          </a:prstGeom>
        </p:spPr>
      </p:pic>
      <p:pic>
        <p:nvPicPr>
          <p:cNvPr id="6" name="Obrázek 5" descr="Obsah obrázku jídlo, talíř, mísa, interiér&#10;&#10;Popis byl vytvořen automaticky">
            <a:extLst>
              <a:ext uri="{FF2B5EF4-FFF2-40B4-BE49-F238E27FC236}">
                <a16:creationId xmlns:a16="http://schemas.microsoft.com/office/drawing/2014/main" id="{206E7849-B099-1C21-D7FE-DD5F794C1D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3" r="11162" b="1"/>
          <a:stretch/>
        </p:blipFill>
        <p:spPr>
          <a:xfrm>
            <a:off x="6084372" y="-2"/>
            <a:ext cx="6096000" cy="685799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1CE0B48-1DA7-24E2-D4EA-E710D23BBEB7}"/>
              </a:ext>
            </a:extLst>
          </p:cNvPr>
          <p:cNvSpPr txBox="1"/>
          <p:nvPr/>
        </p:nvSpPr>
        <p:spPr>
          <a:xfrm>
            <a:off x="1191966" y="3510476"/>
            <a:ext cx="9801854" cy="26142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000" dirty="0" err="1">
                <a:solidFill>
                  <a:srgbClr val="FFFFFF"/>
                </a:solidFill>
              </a:rPr>
              <a:t>Nejlepší</a:t>
            </a:r>
            <a:r>
              <a:rPr lang="en-US" sz="5000" dirty="0">
                <a:solidFill>
                  <a:srgbClr val="FFFFFF"/>
                </a:solidFill>
              </a:rPr>
              <a:t> </a:t>
            </a:r>
            <a:r>
              <a:rPr lang="en-US" sz="5000" dirty="0" err="1">
                <a:solidFill>
                  <a:srgbClr val="FFFFFF"/>
                </a:solidFill>
              </a:rPr>
              <a:t>Slovenské</a:t>
            </a:r>
            <a:r>
              <a:rPr lang="en-US" sz="5000" dirty="0">
                <a:solidFill>
                  <a:srgbClr val="FFFFFF"/>
                </a:solidFill>
              </a:rPr>
              <a:t> </a:t>
            </a:r>
            <a:r>
              <a:rPr lang="en-US" sz="5000" dirty="0" err="1">
                <a:solidFill>
                  <a:srgbClr val="FFFFFF"/>
                </a:solidFill>
              </a:rPr>
              <a:t>jídlo</a:t>
            </a:r>
            <a:r>
              <a:rPr lang="en-US" sz="5000" dirty="0">
                <a:solidFill>
                  <a:srgbClr val="FFFFFF"/>
                </a:solidFill>
              </a:rPr>
              <a:t> </a:t>
            </a:r>
            <a:r>
              <a:rPr lang="en-US" sz="5000" dirty="0" err="1">
                <a:solidFill>
                  <a:srgbClr val="FFFFFF"/>
                </a:solidFill>
              </a:rPr>
              <a:t>jsou</a:t>
            </a:r>
            <a:r>
              <a:rPr lang="en-US" sz="5000" dirty="0">
                <a:solidFill>
                  <a:srgbClr val="FFFFFF"/>
                </a:solidFill>
              </a:rPr>
              <a:t> </a:t>
            </a:r>
            <a:r>
              <a:rPr lang="en-US" sz="5000" dirty="0" err="1">
                <a:solidFill>
                  <a:srgbClr val="FFFFFF"/>
                </a:solidFill>
              </a:rPr>
              <a:t>tzv</a:t>
            </a:r>
            <a:r>
              <a:rPr lang="en-US" sz="5000" dirty="0">
                <a:solidFill>
                  <a:srgbClr val="FFFFFF"/>
                </a:solidFill>
              </a:rPr>
              <a:t>. </a:t>
            </a:r>
            <a:r>
              <a:rPr lang="en-US" sz="5000" dirty="0" err="1">
                <a:solidFill>
                  <a:srgbClr val="FFFFFF"/>
                </a:solidFill>
              </a:rPr>
              <a:t>halušky</a:t>
            </a:r>
            <a:endParaRPr lang="en-US" sz="5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3460CC0302C124784DF0AB77DC9C482" ma:contentTypeVersion="4" ma:contentTypeDescription="Vytvoří nový dokument" ma:contentTypeScope="" ma:versionID="3eaf4fd68397e5e1699bfc11f94bd181">
  <xsd:schema xmlns:xsd="http://www.w3.org/2001/XMLSchema" xmlns:xs="http://www.w3.org/2001/XMLSchema" xmlns:p="http://schemas.microsoft.com/office/2006/metadata/properties" xmlns:ns2="bb295e58-eddf-42dd-9bed-1adc96a75bd0" targetNamespace="http://schemas.microsoft.com/office/2006/metadata/properties" ma:root="true" ma:fieldsID="aa6df12b0a8780a77038e7d48676ebcb" ns2:_="">
    <xsd:import namespace="bb295e58-eddf-42dd-9bed-1adc96a75b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295e58-eddf-42dd-9bed-1adc96a75b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081F1B-BF9B-4BE2-A8D9-52DFC4B846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423F1E-7122-432C-BE22-5FAC63D51A75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9E152A8-A18B-434D-90B1-FA8D092B1B65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bb295e58-eddf-42dd-9bed-1adc96a75bd0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291</Words>
  <Application>Microsoft Office PowerPoint</Application>
  <PresentationFormat>Širokoúhlá obrazovka</PresentationFormat>
  <Paragraphs>40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Office</vt:lpstr>
      <vt:lpstr>Slovensko</vt:lpstr>
      <vt:lpstr>Zuzana Čaputová</vt:lpstr>
      <vt:lpstr>Prezentace aplikace PowerPoint</vt:lpstr>
      <vt:lpstr>NÍZKÉ TATRY</vt:lpstr>
      <vt:lpstr>Prezentace aplikace PowerPoint</vt:lpstr>
      <vt:lpstr>Popradské Pleso</vt:lpstr>
      <vt:lpstr>Ufo Tower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Slovensko</dc:title>
  <dc:creator>Zuzana Bubníková</dc:creator>
  <cp:lastModifiedBy>Zuzana Bubníková</cp:lastModifiedBy>
  <cp:revision>6</cp:revision>
  <dcterms:created xsi:type="dcterms:W3CDTF">2024-02-29T09:17:42Z</dcterms:created>
  <dcterms:modified xsi:type="dcterms:W3CDTF">2024-05-19T14:34:26Z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0x01010033460CC0302C124784DF0AB77DC9C482</vt:lpwstr>
  </property>
</Properties>
</file>